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1" r:id="rId2"/>
    <p:sldId id="353" r:id="rId3"/>
    <p:sldId id="363" r:id="rId4"/>
    <p:sldId id="364" r:id="rId5"/>
    <p:sldId id="365" r:id="rId6"/>
    <p:sldId id="366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70" r:id="rId15"/>
    <p:sldId id="263" r:id="rId16"/>
    <p:sldId id="306" r:id="rId17"/>
    <p:sldId id="299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96" autoAdjust="0"/>
  </p:normalViewPr>
  <p:slideViewPr>
    <p:cSldViewPr>
      <p:cViewPr>
        <p:scale>
          <a:sx n="70" d="100"/>
          <a:sy n="70" d="100"/>
        </p:scale>
        <p:origin x="-130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8F23E-59A2-4F9D-85BE-2F86B06807C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D23C2-EB2E-4D94-9D36-272392913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3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23C2-EB2E-4D94-9D36-2723929136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5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2422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6BE722-29FA-5048-B18E-26BF6B35609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3AF067-89A6-764F-A2BD-662DAF9E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4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Syefira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Salsabila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429000"/>
            <a:ext cx="5688632" cy="432048"/>
          </a:xfrm>
        </p:spPr>
        <p:txBody>
          <a:bodyPr/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62200" y="1268760"/>
            <a:ext cx="6781800" cy="788640"/>
          </a:xfrm>
        </p:spPr>
        <p:txBody>
          <a:bodyPr/>
          <a:lstStyle/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Cloud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Computing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Proteksi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48000" y="3886200"/>
            <a:ext cx="5616624" cy="1367507"/>
          </a:xfrm>
        </p:spPr>
        <p:txBody>
          <a:bodyPr/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Rancangan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Perkuliahan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Peraturan</a:t>
            </a:r>
            <a:r>
              <a:rPr lang="en-US" altLang="en-US" dirty="0"/>
              <a:t> </a:t>
            </a:r>
            <a:r>
              <a:rPr lang="en-US" altLang="en-US" dirty="0" err="1"/>
              <a:t>Ujian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1"/>
                </a:solidFill>
              </a:rPr>
              <a:t>Mahasiswa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dilarang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mencotek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kepada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temannya</a:t>
            </a:r>
            <a:r>
              <a:rPr lang="en-US" altLang="en-US" dirty="0">
                <a:solidFill>
                  <a:schemeClr val="tx1"/>
                </a:solidFill>
              </a:rPr>
              <a:t>. </a:t>
            </a:r>
            <a:r>
              <a:rPr lang="en-US" altLang="en-US" dirty="0" err="1">
                <a:solidFill>
                  <a:schemeClr val="tx1"/>
                </a:solidFill>
              </a:rPr>
              <a:t>Jika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ditemukan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jawaban</a:t>
            </a:r>
            <a:r>
              <a:rPr lang="en-US" altLang="en-US" dirty="0">
                <a:solidFill>
                  <a:schemeClr val="tx1"/>
                </a:solidFill>
              </a:rPr>
              <a:t> yang </a:t>
            </a:r>
            <a:r>
              <a:rPr lang="en-US" altLang="en-US" dirty="0" err="1">
                <a:solidFill>
                  <a:schemeClr val="tx1"/>
                </a:solidFill>
              </a:rPr>
              <a:t>sama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banget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akan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dikurangi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nilainya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sebesar</a:t>
            </a:r>
            <a:r>
              <a:rPr lang="en-US" altLang="en-US" dirty="0">
                <a:solidFill>
                  <a:schemeClr val="tx1"/>
                </a:solidFill>
              </a:rPr>
              <a:t> 30% </a:t>
            </a:r>
            <a:r>
              <a:rPr lang="en-US" altLang="en-US" dirty="0" err="1">
                <a:solidFill>
                  <a:schemeClr val="tx1"/>
                </a:solidFill>
              </a:rPr>
              <a:t>bagi</a:t>
            </a:r>
            <a:r>
              <a:rPr lang="en-US" altLang="en-US" dirty="0">
                <a:solidFill>
                  <a:schemeClr val="tx1"/>
                </a:solidFill>
              </a:rPr>
              <a:t> yang </a:t>
            </a:r>
            <a:r>
              <a:rPr lang="en-US" altLang="en-US" dirty="0" err="1">
                <a:solidFill>
                  <a:schemeClr val="tx1"/>
                </a:solidFill>
              </a:rPr>
              <a:t>memberi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meminta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jawaban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err="1">
                <a:solidFill>
                  <a:schemeClr val="tx1"/>
                </a:solidFill>
              </a:rPr>
              <a:t>Mahasiswa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dilarang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menyalin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jawaban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dari</a:t>
            </a:r>
            <a:r>
              <a:rPr lang="en-US" altLang="en-US" dirty="0">
                <a:solidFill>
                  <a:schemeClr val="tx1"/>
                </a:solidFill>
              </a:rPr>
              <a:t> Google. </a:t>
            </a:r>
            <a:r>
              <a:rPr lang="en-US" altLang="en-US" dirty="0" err="1">
                <a:solidFill>
                  <a:schemeClr val="tx1"/>
                </a:solidFill>
              </a:rPr>
              <a:t>Jika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kedapatan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ditemukan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jawaban</a:t>
            </a:r>
            <a:r>
              <a:rPr lang="en-US" altLang="en-US" dirty="0">
                <a:solidFill>
                  <a:schemeClr val="tx1"/>
                </a:solidFill>
              </a:rPr>
              <a:t> yang </a:t>
            </a:r>
            <a:r>
              <a:rPr lang="en-US" altLang="en-US" dirty="0" err="1">
                <a:solidFill>
                  <a:schemeClr val="tx1"/>
                </a:solidFill>
              </a:rPr>
              <a:t>sama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dengan</a:t>
            </a:r>
            <a:r>
              <a:rPr lang="en-US" altLang="en-US" dirty="0">
                <a:solidFill>
                  <a:schemeClr val="tx1"/>
                </a:solidFill>
              </a:rPr>
              <a:t> yang di </a:t>
            </a:r>
            <a:r>
              <a:rPr lang="en-US" altLang="en-US" dirty="0" err="1">
                <a:solidFill>
                  <a:schemeClr val="tx1"/>
                </a:solidFill>
              </a:rPr>
              <a:t>google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maka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akan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dikurangkan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nilainya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sebesar</a:t>
            </a:r>
            <a:r>
              <a:rPr lang="en-US" altLang="en-US" dirty="0">
                <a:solidFill>
                  <a:schemeClr val="tx1"/>
                </a:solidFill>
              </a:rPr>
              <a:t> 50%</a:t>
            </a:r>
            <a:endParaRPr lang="id-ID" alt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09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Video</a:t>
            </a:r>
          </a:p>
          <a:p>
            <a:pPr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Modul</a:t>
            </a:r>
            <a:endParaRPr lang="en-US" dirty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Kuis</a:t>
            </a:r>
            <a:endParaRPr lang="en-US" dirty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Tugas</a:t>
            </a:r>
            <a:endParaRPr lang="en-US" dirty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Link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jurnal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ebook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dll</a:t>
            </a:r>
            <a:endParaRPr lang="en-US" dirty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Forum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Chatting</a:t>
            </a:r>
            <a:endParaRPr lang="id-ID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2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4488" lvl="1">
              <a:buFont typeface="Arial" panose="020B0604020202020204" pitchFamily="34" charset="0"/>
              <a:buChar char="•"/>
              <a:defRPr/>
            </a:pPr>
            <a:r>
              <a:rPr lang="id-ID" sz="2400" dirty="0"/>
              <a:t>Elcom, T. (2012). Cloud Computing–Aplikasi berbasis web yang menguvah cara kerja dan kolaborasi anda secara online, Yogyakarta: CV. </a:t>
            </a:r>
            <a:r>
              <a:rPr lang="id-ID" sz="2400" i="1" dirty="0"/>
              <a:t>Andi Offset</a:t>
            </a:r>
            <a:r>
              <a:rPr lang="id-ID" sz="2400" dirty="0"/>
              <a:t>.</a:t>
            </a:r>
            <a:endParaRPr lang="en-US" sz="2400" dirty="0"/>
          </a:p>
          <a:p>
            <a:pPr marL="344488" lvl="1">
              <a:buFont typeface="Arial" panose="020B0604020202020204" pitchFamily="34" charset="0"/>
              <a:buChar char="•"/>
              <a:defRPr/>
            </a:pPr>
            <a:r>
              <a:rPr lang="id-ID" sz="2400" dirty="0"/>
              <a:t>Cloud computing-Teori dan aplikasi, Deepublish Bandung, Achmad Fuad.</a:t>
            </a:r>
          </a:p>
          <a:p>
            <a:pPr marL="344488" lvl="1"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Furht</a:t>
            </a:r>
            <a:r>
              <a:rPr lang="en-US" sz="2400" dirty="0"/>
              <a:t>, B., &amp; Escalante, A. (2010). </a:t>
            </a:r>
            <a:r>
              <a:rPr lang="en-US" sz="2400" i="1" dirty="0"/>
              <a:t>Handbook of cloud computing</a:t>
            </a:r>
            <a:r>
              <a:rPr lang="en-US" sz="2400" dirty="0"/>
              <a:t>(Vol. 3). New York: Springer.</a:t>
            </a:r>
          </a:p>
          <a:p>
            <a:pPr marL="344488" lvl="1">
              <a:buFont typeface="Arial" panose="020B0604020202020204" pitchFamily="34" charset="0"/>
              <a:buChar char="•"/>
              <a:defRPr/>
            </a:pPr>
            <a:r>
              <a:rPr lang="id-ID" sz="2400" dirty="0"/>
              <a:t>Anggeriana, H. (2011). Cloud Computing (Komputasi Awan). </a:t>
            </a:r>
            <a:r>
              <a:rPr lang="id-ID" sz="2400" i="1" dirty="0"/>
              <a:t>Diunduh pada tanggal</a:t>
            </a:r>
            <a:r>
              <a:rPr lang="id-ID" sz="2400" dirty="0"/>
              <a:t>, </a:t>
            </a:r>
            <a:r>
              <a:rPr lang="id-ID" sz="2400" i="1" dirty="0"/>
              <a:t>26</a:t>
            </a:r>
            <a:r>
              <a:rPr lang="id-ID" sz="2400" dirty="0"/>
              <a:t>.</a:t>
            </a:r>
            <a:endParaRPr lang="en-US" sz="2400" dirty="0"/>
          </a:p>
          <a:p>
            <a:pPr marL="344488" lvl="1"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Krutz</a:t>
            </a:r>
            <a:r>
              <a:rPr lang="en-US" sz="2400" dirty="0"/>
              <a:t>, R. L., &amp; Vines, R. D. (2010). Cloud computing security architecture. </a:t>
            </a:r>
            <a:r>
              <a:rPr lang="en-US" sz="2400" i="1" dirty="0"/>
              <a:t>Cloud Security: A Comprehensive Guide to Secure Cloud Computing. Indianapolis, IN: Wiley</a:t>
            </a:r>
            <a:r>
              <a:rPr lang="en-US" sz="2400" dirty="0"/>
              <a:t>, 179-80.</a:t>
            </a:r>
            <a:endParaRPr lang="en-US" altLang="en-US" sz="2400" dirty="0">
              <a:cs typeface="Arial" pitchFamily="34" charset="0"/>
            </a:endParaRPr>
          </a:p>
          <a:p>
            <a:pPr marL="457200" lvl="1" indent="0">
              <a:buNone/>
              <a:defRPr/>
            </a:pPr>
            <a:endParaRPr lang="en-US" altLang="en-US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476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2200" dirty="0">
                <a:solidFill>
                  <a:srgbClr val="FF0000"/>
                </a:solidFill>
                <a:latin typeface="Arial" charset="0"/>
                <a:cs typeface="Arial" charset="0"/>
              </a:rPr>
              <a:t>HEALTH INFORMATION EXCHANGE – NAVIGATING AND MANAGING A NETWORK OF HEALTH INFORMATION SYSTEMS</a:t>
            </a:r>
          </a:p>
          <a:p>
            <a:pPr lvl="1"/>
            <a:r>
              <a:rPr lang="en-US" altLang="en-US" sz="1800" dirty="0">
                <a:solidFill>
                  <a:srgbClr val="FF0000"/>
                </a:solidFill>
                <a:latin typeface="Arial" charset="0"/>
                <a:cs typeface="Arial" charset="0"/>
              </a:rPr>
              <a:t>Brian E. Dixon MPA, </a:t>
            </a:r>
            <a:r>
              <a:rPr lang="en-US" altLang="en-US" sz="1800" dirty="0" err="1">
                <a:solidFill>
                  <a:srgbClr val="FF0000"/>
                </a:solidFill>
                <a:latin typeface="Arial" charset="0"/>
                <a:cs typeface="Arial" charset="0"/>
              </a:rPr>
              <a:t>P.hd</a:t>
            </a:r>
            <a:r>
              <a:rPr lang="en-US" altLang="en-US" sz="1800" dirty="0">
                <a:solidFill>
                  <a:srgbClr val="FF0000"/>
                </a:solidFill>
                <a:latin typeface="Arial" charset="0"/>
                <a:cs typeface="Arial" charset="0"/>
              </a:rPr>
              <a:t>, FHIMSS’</a:t>
            </a:r>
          </a:p>
          <a:p>
            <a:pPr lvl="1"/>
            <a:r>
              <a:rPr lang="en-US" altLang="en-US" sz="1800" dirty="0">
                <a:solidFill>
                  <a:srgbClr val="FF0000"/>
                </a:solidFill>
                <a:latin typeface="Arial" charset="0"/>
                <a:cs typeface="Arial" charset="0"/>
              </a:rPr>
              <a:t>Elsevier – 2016</a:t>
            </a:r>
          </a:p>
          <a:p>
            <a:pPr lvl="1">
              <a:buFont typeface="Arial" charset="0"/>
              <a:buChar char="•"/>
            </a:pPr>
            <a:r>
              <a:rPr lang="en-US" altLang="en-US" sz="1800" dirty="0" err="1">
                <a:latin typeface="Arial" charset="0"/>
                <a:cs typeface="Arial" charset="0"/>
              </a:rPr>
              <a:t>Studi</a:t>
            </a:r>
            <a:r>
              <a:rPr lang="en-US" altLang="en-US" sz="1800" dirty="0">
                <a:latin typeface="Arial" charset="0"/>
                <a:cs typeface="Arial" charset="0"/>
              </a:rPr>
              <a:t> </a:t>
            </a:r>
            <a:r>
              <a:rPr lang="en-US" altLang="en-US" sz="1800" dirty="0" err="1">
                <a:latin typeface="Arial" charset="0"/>
                <a:cs typeface="Arial" charset="0"/>
              </a:rPr>
              <a:t>kasus</a:t>
            </a:r>
            <a:r>
              <a:rPr lang="en-US" altLang="en-US" sz="1800" dirty="0">
                <a:latin typeface="Arial" charset="0"/>
                <a:cs typeface="Arial" charset="0"/>
              </a:rPr>
              <a:t> di </a:t>
            </a:r>
            <a:r>
              <a:rPr lang="en-US" altLang="en-US" sz="1800" dirty="0" err="1">
                <a:latin typeface="Arial" charset="0"/>
                <a:cs typeface="Arial" charset="0"/>
              </a:rPr>
              <a:t>lapangan</a:t>
            </a:r>
            <a:endParaRPr lang="en-US" altLang="en-US" sz="1800" dirty="0">
              <a:latin typeface="Arial" charset="0"/>
              <a:cs typeface="Arial" charset="0"/>
            </a:endParaRPr>
          </a:p>
          <a:p>
            <a:pPr lvl="1">
              <a:buFont typeface="Arial" charset="0"/>
              <a:buChar char="•"/>
            </a:pPr>
            <a:r>
              <a:rPr lang="en-US" altLang="en-US" sz="1800" dirty="0" err="1">
                <a:latin typeface="Arial" charset="0"/>
                <a:cs typeface="Arial" charset="0"/>
              </a:rPr>
              <a:t>Jurnal</a:t>
            </a:r>
            <a:r>
              <a:rPr lang="en-US" altLang="en-US" sz="1800" dirty="0">
                <a:latin typeface="Arial" charset="0"/>
                <a:cs typeface="Arial" charset="0"/>
              </a:rPr>
              <a:t> </a:t>
            </a:r>
            <a:r>
              <a:rPr lang="en-US" altLang="en-US" sz="1800" dirty="0" err="1">
                <a:latin typeface="Arial" charset="0"/>
                <a:cs typeface="Arial" charset="0"/>
              </a:rPr>
              <a:t>terkait</a:t>
            </a:r>
            <a:r>
              <a:rPr lang="en-US" altLang="en-US" sz="1800" dirty="0">
                <a:latin typeface="Arial" charset="0"/>
                <a:cs typeface="Arial" charset="0"/>
              </a:rPr>
              <a:t> (</a:t>
            </a:r>
            <a:r>
              <a:rPr lang="en-US" altLang="en-US" sz="1800" dirty="0" err="1">
                <a:latin typeface="Arial" charset="0"/>
                <a:cs typeface="Arial" charset="0"/>
              </a:rPr>
              <a:t>Nasional</a:t>
            </a:r>
            <a:r>
              <a:rPr lang="en-US" altLang="en-US" sz="1800" dirty="0">
                <a:latin typeface="Arial" charset="0"/>
                <a:cs typeface="Arial" charset="0"/>
              </a:rPr>
              <a:t> </a:t>
            </a:r>
            <a:r>
              <a:rPr lang="en-US" altLang="en-US" sz="1800" dirty="0" err="1">
                <a:latin typeface="Arial" charset="0"/>
                <a:cs typeface="Arial" charset="0"/>
              </a:rPr>
              <a:t>dan</a:t>
            </a:r>
            <a:r>
              <a:rPr lang="en-US" altLang="en-US" sz="1800" dirty="0">
                <a:latin typeface="Arial" charset="0"/>
                <a:cs typeface="Arial" charset="0"/>
              </a:rPr>
              <a:t> </a:t>
            </a:r>
            <a:r>
              <a:rPr lang="en-US" altLang="en-US" sz="1800" dirty="0" err="1">
                <a:latin typeface="Arial" charset="0"/>
                <a:cs typeface="Arial" charset="0"/>
              </a:rPr>
              <a:t>Internasional</a:t>
            </a:r>
            <a:r>
              <a:rPr lang="en-US" altLang="en-US" sz="1800" dirty="0">
                <a:latin typeface="Arial" charset="0"/>
                <a:cs typeface="Arial" charset="0"/>
              </a:rPr>
              <a:t>)</a:t>
            </a:r>
          </a:p>
          <a:p>
            <a:pPr lvl="1">
              <a:buFont typeface="Arial" charset="0"/>
              <a:buChar char="•"/>
            </a:pPr>
            <a:r>
              <a:rPr lang="id-ID" altLang="en-US" sz="1800" dirty="0"/>
              <a:t>https://www.healthit.gov/topic/health-it-basics/health-information-exchange</a:t>
            </a:r>
            <a:endParaRPr lang="en-US" altLang="en-US" sz="1800" dirty="0">
              <a:latin typeface="Arial" charset="0"/>
              <a:cs typeface="Arial" charset="0"/>
            </a:endParaRPr>
          </a:p>
          <a:p>
            <a:pPr lvl="1">
              <a:buNone/>
            </a:pPr>
            <a:endParaRPr lang="en-US" altLang="en-US" sz="18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00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Syefira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Salsabila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429000"/>
            <a:ext cx="5688632" cy="432048"/>
          </a:xfrm>
        </p:spPr>
        <p:txBody>
          <a:bodyPr/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62200" y="1268760"/>
            <a:ext cx="6781800" cy="788640"/>
          </a:xfrm>
        </p:spPr>
        <p:txBody>
          <a:bodyPr/>
          <a:lstStyle/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Cloud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Computing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Proteksi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48000" y="3886200"/>
            <a:ext cx="5616624" cy="1367507"/>
          </a:xfrm>
        </p:spPr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Cloud Computing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Proteksi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6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8683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err="1"/>
              <a:t>komunikasi</a:t>
            </a:r>
            <a:r>
              <a:rPr lang="en-US" sz="3200" b="1" dirty="0"/>
              <a:t> </a:t>
            </a:r>
            <a:r>
              <a:rPr lang="en-US" sz="3200" b="1" dirty="0" err="1"/>
              <a:t>pada</a:t>
            </a:r>
            <a:r>
              <a:rPr lang="en-US" sz="3200" b="1" dirty="0"/>
              <a:t> </a:t>
            </a:r>
            <a:r>
              <a:rPr lang="en-US" sz="3200" b="1" i="1" dirty="0"/>
              <a:t>cloud computing </a:t>
            </a:r>
            <a:r>
              <a:rPr lang="en-US" sz="3200" b="1" dirty="0" err="1"/>
              <a:t>dikatakan</a:t>
            </a:r>
            <a:r>
              <a:rPr lang="en-US" sz="3200" b="1" dirty="0"/>
              <a:t> </a:t>
            </a:r>
            <a:r>
              <a:rPr lang="en-US" sz="3200" b="1" dirty="0" err="1"/>
              <a:t>aman</a:t>
            </a:r>
            <a:r>
              <a:rPr lang="en-US" sz="3200" b="1" dirty="0"/>
              <a:t> </a:t>
            </a:r>
            <a:r>
              <a:rPr lang="en-US" sz="3200" b="1" dirty="0" err="1"/>
              <a:t>jika</a:t>
            </a:r>
            <a:r>
              <a:rPr lang="en-US" sz="3200" b="1" dirty="0"/>
              <a:t> </a:t>
            </a:r>
            <a:r>
              <a:rPr lang="en-US" sz="3200" b="1" dirty="0" err="1"/>
              <a:t>telah</a:t>
            </a:r>
            <a:r>
              <a:rPr lang="en-US" sz="3200" b="1" dirty="0"/>
              <a:t> </a:t>
            </a:r>
            <a:r>
              <a:rPr lang="en-US" sz="3200" b="1" dirty="0" err="1"/>
              <a:t>memastikan</a:t>
            </a:r>
            <a:r>
              <a:rPr lang="en-US" sz="3200" b="1" dirty="0"/>
              <a:t> </a:t>
            </a:r>
            <a:r>
              <a:rPr lang="en-US" sz="3200" b="1" dirty="0" err="1"/>
              <a:t>beberapa</a:t>
            </a:r>
            <a:r>
              <a:rPr lang="en-US" sz="3200" b="1" dirty="0"/>
              <a:t> </a:t>
            </a:r>
            <a:r>
              <a:rPr lang="en-US" sz="3200" b="1" dirty="0" err="1"/>
              <a:t>hal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71F84371-E70D-6043-BDAE-37045508B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73212"/>
            <a:ext cx="8839200" cy="4919663"/>
          </a:xfrm>
        </p:spPr>
        <p:txBody>
          <a:bodyPr>
            <a:normAutofit fontScale="85000" lnSpcReduction="20000"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b="1" i="1" dirty="0">
                <a:solidFill>
                  <a:schemeClr val="tx1"/>
                </a:solidFill>
              </a:rPr>
              <a:t>Confidentiality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id-ID" sz="1600" dirty="0">
                <a:solidFill>
                  <a:schemeClr val="tx1"/>
                </a:solidFill>
              </a:rPr>
              <a:t>Kepastian bahwa hanya orang/bagian yang berhak atau yang seharusnya, yang boleh mengakses data dan menerima data. Beberapa hal yang </a:t>
            </a:r>
            <a:r>
              <a:rPr lang="en-US" sz="1600" dirty="0" err="1">
                <a:solidFill>
                  <a:schemeClr val="tx1"/>
                </a:solidFill>
              </a:rPr>
              <a:t>menjadi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bagian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dari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kebutuhan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telekomunikasi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dalam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menjamin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confidentiality 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Network security protocols 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Network authentication services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Data </a:t>
            </a:r>
            <a:r>
              <a:rPr lang="en-US" sz="1600" i="1" dirty="0" err="1">
                <a:solidFill>
                  <a:schemeClr val="tx1"/>
                </a:solidFill>
              </a:rPr>
              <a:t>encription</a:t>
            </a:r>
            <a:r>
              <a:rPr lang="en-US" sz="1600" i="1" dirty="0">
                <a:solidFill>
                  <a:schemeClr val="tx1"/>
                </a:solidFill>
              </a:rPr>
              <a:t> services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en-US" sz="1600" b="1" i="1" dirty="0">
                <a:solidFill>
                  <a:schemeClr val="tx1"/>
                </a:solidFill>
              </a:rPr>
              <a:t>Integrity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err="1">
                <a:solidFill>
                  <a:schemeClr val="tx1"/>
                </a:solidFill>
              </a:rPr>
              <a:t>Kepastian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bahwa</a:t>
            </a:r>
            <a:r>
              <a:rPr lang="en-US" sz="1600" dirty="0">
                <a:solidFill>
                  <a:schemeClr val="tx1"/>
                </a:solidFill>
              </a:rPr>
              <a:t> data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berubah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karena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suatu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direncanakan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atau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diinginkan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i="1" dirty="0">
                <a:solidFill>
                  <a:schemeClr val="tx1"/>
                </a:solidFill>
              </a:rPr>
              <a:t>Integrity </a:t>
            </a:r>
            <a:r>
              <a:rPr lang="en-US" sz="1600" dirty="0" err="1">
                <a:solidFill>
                  <a:schemeClr val="tx1"/>
                </a:solidFill>
              </a:rPr>
              <a:t>berarti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menjamin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pesan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telah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terkirim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diterima</a:t>
            </a:r>
            <a:r>
              <a:rPr lang="en-US" sz="1600" dirty="0">
                <a:solidFill>
                  <a:schemeClr val="tx1"/>
                </a:solidFill>
              </a:rPr>
              <a:t>. Dan </a:t>
            </a:r>
            <a:r>
              <a:rPr lang="en-US" sz="1600" dirty="0" err="1">
                <a:solidFill>
                  <a:schemeClr val="tx1"/>
                </a:solidFill>
              </a:rPr>
              <a:t>pesan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tersebut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berubah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Beberapa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bagian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dari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integrity </a:t>
            </a:r>
            <a:r>
              <a:rPr lang="en-US" sz="1600" dirty="0" err="1">
                <a:solidFill>
                  <a:schemeClr val="tx1"/>
                </a:solidFill>
              </a:rPr>
              <a:t>yaitu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Firewall services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Communications Security Management 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Intrusion detection services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en-US" sz="1600" b="1" i="1" dirty="0">
                <a:solidFill>
                  <a:schemeClr val="tx1"/>
                </a:solidFill>
              </a:rPr>
              <a:t>Availability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err="1">
                <a:solidFill>
                  <a:schemeClr val="tx1"/>
                </a:solidFill>
              </a:rPr>
              <a:t>Kepastian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bahwa</a:t>
            </a:r>
            <a:r>
              <a:rPr lang="en-US" sz="1600" dirty="0">
                <a:solidFill>
                  <a:schemeClr val="tx1"/>
                </a:solidFill>
              </a:rPr>
              <a:t> data </a:t>
            </a:r>
            <a:r>
              <a:rPr lang="en-US" sz="1600" dirty="0" err="1">
                <a:solidFill>
                  <a:schemeClr val="tx1"/>
                </a:solidFill>
              </a:rPr>
              <a:t>atau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informasi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jaringan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dapat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diakses</a:t>
            </a:r>
            <a:r>
              <a:rPr lang="en-US" sz="1600" dirty="0">
                <a:solidFill>
                  <a:schemeClr val="tx1"/>
                </a:solidFill>
              </a:rPr>
              <a:t> di </a:t>
            </a:r>
            <a:r>
              <a:rPr lang="en-US" sz="1600" dirty="0" err="1">
                <a:solidFill>
                  <a:schemeClr val="tx1"/>
                </a:solidFill>
              </a:rPr>
              <a:t>waktu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dimana</a:t>
            </a:r>
            <a:r>
              <a:rPr lang="en-US" sz="1600" dirty="0">
                <a:solidFill>
                  <a:schemeClr val="tx1"/>
                </a:solidFill>
              </a:rPr>
              <a:t> data/</a:t>
            </a:r>
            <a:r>
              <a:rPr lang="en-US" sz="1600" dirty="0" err="1">
                <a:solidFill>
                  <a:schemeClr val="tx1"/>
                </a:solidFill>
              </a:rPr>
              <a:t>informasi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dibutuhkan</a:t>
            </a:r>
            <a:r>
              <a:rPr lang="en-US" sz="1600" dirty="0">
                <a:solidFill>
                  <a:schemeClr val="tx1"/>
                </a:solidFill>
              </a:rPr>
              <a:t>. User yang </a:t>
            </a:r>
            <a:r>
              <a:rPr lang="en-US" sz="1600" dirty="0" err="1">
                <a:solidFill>
                  <a:schemeClr val="tx1"/>
                </a:solidFill>
              </a:rPr>
              <a:t>terotorisasi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dapat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diijinkan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mengakses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jaringan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atau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sistem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dibutuhkan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Beberapa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bagian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harus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diperhatikan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untuk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menjamin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availability </a:t>
            </a:r>
            <a:r>
              <a:rPr lang="en-US" sz="1600" dirty="0" err="1">
                <a:solidFill>
                  <a:schemeClr val="tx1"/>
                </a:solidFill>
              </a:rPr>
              <a:t>yaitu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Fault tolerance </a:t>
            </a:r>
            <a:r>
              <a:rPr lang="en-US" sz="1600" dirty="0" err="1">
                <a:solidFill>
                  <a:schemeClr val="tx1"/>
                </a:solidFill>
              </a:rPr>
              <a:t>untuk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availability </a:t>
            </a:r>
            <a:r>
              <a:rPr lang="en-US" sz="1600" dirty="0">
                <a:solidFill>
                  <a:schemeClr val="tx1"/>
                </a:solidFill>
              </a:rPr>
              <a:t>data, </a:t>
            </a:r>
            <a:r>
              <a:rPr lang="en-US" sz="1600" dirty="0" err="1">
                <a:solidFill>
                  <a:schemeClr val="tx1"/>
                </a:solidFill>
              </a:rPr>
              <a:t>seperti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backups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i="1" dirty="0">
                <a:solidFill>
                  <a:schemeClr val="tx1"/>
                </a:solidFill>
              </a:rPr>
              <a:t>redundant disk system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Acceptable logins and operating process performances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Reliable and interoperable security processes and network security mechanisms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 </a:t>
            </a:r>
          </a:p>
          <a:p>
            <a:pPr algn="just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40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17 September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HL7 EHR Interoperability Project Team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E79-9151-4026-8A75-A941AF4F228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Bahaya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Cloud Computing 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aspek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keamanan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mencegah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danger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bahaya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vulnerabilities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aspek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kerentanan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terhadap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aplikasi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mengadaptasi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teknologi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Cloud Computing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aspek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danger </a:t>
            </a:r>
            <a:r>
              <a:rPr lang="en-US" sz="2400" dirty="0">
                <a:solidFill>
                  <a:schemeClr val="tx1"/>
                </a:solidFill>
              </a:rPr>
              <a:t>yang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timbul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penggunaan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teknologi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Cloud Computing </a:t>
            </a:r>
            <a:r>
              <a:rPr lang="en-US" sz="2400" dirty="0" err="1">
                <a:solidFill>
                  <a:schemeClr val="tx1"/>
                </a:solidFill>
              </a:rPr>
              <a:t>antara</a:t>
            </a:r>
            <a:r>
              <a:rPr lang="en-US" sz="2400" dirty="0">
                <a:solidFill>
                  <a:schemeClr val="tx1"/>
                </a:solidFill>
              </a:rPr>
              <a:t> lain: </a:t>
            </a:r>
          </a:p>
          <a:p>
            <a:pPr algn="just"/>
            <a:endParaRPr lang="en-US" altLang="en-US" sz="24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52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xfrm>
            <a:off x="533400" y="365125"/>
            <a:ext cx="7981950" cy="9302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3" tIns="45700" rIns="91433" bIns="45700" rtlCol="0" anchor="ctr" anchorCtr="0">
            <a:noAutofit/>
          </a:bodyPr>
          <a:lstStyle/>
          <a:p>
            <a:pPr lvl="0" indent="-279393">
              <a:spcBef>
                <a:spcPts val="0"/>
              </a:spcBef>
              <a:buClr>
                <a:schemeClr val="dk1"/>
              </a:buClr>
              <a:buSzPts val="3300"/>
            </a:pPr>
            <a:r>
              <a:rPr lang="en-US" b="1" i="1" dirty="0" smtClean="0"/>
              <a:t>a. Disrupts </a:t>
            </a:r>
            <a:r>
              <a:rPr lang="en-US" b="1" i="1" dirty="0"/>
              <a:t>Services </a:t>
            </a:r>
            <a:r>
              <a:rPr lang="en-US" b="1" dirty="0"/>
              <a:t/>
            </a:r>
            <a:br>
              <a:rPr lang="en-US" b="1" dirty="0"/>
            </a:br>
            <a:endParaRPr lang="en-GB"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039100" cy="3436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3" tIns="45700" rIns="91433" bIns="45700" rtlCol="0" anchor="t" anchorCtr="0">
            <a:noAutofit/>
          </a:bodyPr>
          <a:lstStyle/>
          <a:p>
            <a:pPr marL="237061" indent="-237061" algn="just">
              <a:spcBef>
                <a:spcPts val="1067"/>
              </a:spcBef>
              <a:buClr>
                <a:schemeClr val="dk1"/>
              </a:buClr>
              <a:buSzPts val="1800"/>
            </a:pPr>
            <a:r>
              <a:rPr lang="en-US" dirty="0" err="1">
                <a:solidFill>
                  <a:schemeClr val="tx1"/>
                </a:solidFill>
              </a:rPr>
              <a:t>Maksudnya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layanan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terganggu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biasanya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faktor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alam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cuaca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kurang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koneksi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berjalan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bencana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alam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server </a:t>
            </a:r>
            <a:r>
              <a:rPr lang="en-US" dirty="0" err="1">
                <a:solidFill>
                  <a:schemeClr val="tx1"/>
                </a:solidFill>
              </a:rPr>
              <a:t>penyedia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layanan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bermasalah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berjalan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semestinya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marL="237061" indent="-237061" algn="just">
              <a:spcBef>
                <a:spcPts val="1067"/>
              </a:spcBef>
              <a:buClr>
                <a:schemeClr val="dk1"/>
              </a:buClr>
              <a:buSzPts val="1800"/>
              <a:buNone/>
            </a:pPr>
            <a:endParaRPr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425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b. </a:t>
            </a:r>
            <a:r>
              <a:rPr lang="en-US" i="1" dirty="0"/>
              <a:t>Theft of Information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Hal </a:t>
            </a:r>
            <a:r>
              <a:rPr lang="en-US" dirty="0" err="1">
                <a:solidFill>
                  <a:schemeClr val="tx1"/>
                </a:solidFill>
              </a:rPr>
              <a:t>inilah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dibahas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mendalam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cukup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menarik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banyaknya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cara-cara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DoS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i="1" dirty="0">
                <a:solidFill>
                  <a:schemeClr val="tx1"/>
                </a:solidFill>
              </a:rPr>
              <a:t>Denial of Service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tipe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data yang lain. </a:t>
            </a:r>
            <a:r>
              <a:rPr lang="en-US" dirty="0" err="1">
                <a:solidFill>
                  <a:schemeClr val="tx1"/>
                </a:solidFill>
              </a:rPr>
              <a:t>Aplikasi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teknologi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Cloud Computing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aplikasi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rentan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data.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disimpan</a:t>
            </a:r>
            <a:r>
              <a:rPr lang="en-US" dirty="0">
                <a:solidFill>
                  <a:schemeClr val="tx1"/>
                </a:solidFill>
              </a:rPr>
              <a:t> di server yang </a:t>
            </a:r>
            <a:r>
              <a:rPr lang="en-US" dirty="0" err="1">
                <a:solidFill>
                  <a:schemeClr val="tx1"/>
                </a:solidFill>
              </a:rPr>
              <a:t>berada</a:t>
            </a:r>
            <a:r>
              <a:rPr lang="en-US" dirty="0">
                <a:solidFill>
                  <a:schemeClr val="tx1"/>
                </a:solidFill>
              </a:rPr>
              <a:t> di internet, </a:t>
            </a:r>
            <a:r>
              <a:rPr lang="en-US" dirty="0" err="1">
                <a:solidFill>
                  <a:schemeClr val="tx1"/>
                </a:solidFill>
              </a:rPr>
              <a:t>sedangkan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jaringan</a:t>
            </a:r>
            <a:r>
              <a:rPr lang="en-US" dirty="0">
                <a:solidFill>
                  <a:schemeClr val="tx1"/>
                </a:solidFill>
              </a:rPr>
              <a:t> di internet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rentan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dicuri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4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c. </a:t>
            </a:r>
            <a:r>
              <a:rPr lang="en-US" b="1" i="1" dirty="0"/>
              <a:t>Loss of Privacy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Bahaya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hilangnya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Privacy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User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pengguna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menyerahkan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dokumen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dianggap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rahasia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penyedia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pelayanan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cukup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membahayakan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kebocoran</a:t>
            </a:r>
            <a:r>
              <a:rPr lang="en-US" dirty="0">
                <a:solidFill>
                  <a:schemeClr val="tx1"/>
                </a:solidFill>
              </a:rPr>
              <a:t> data. </a:t>
            </a:r>
            <a:r>
              <a:rPr lang="en-US" dirty="0" err="1">
                <a:solidFill>
                  <a:schemeClr val="tx1"/>
                </a:solidFill>
              </a:rPr>
              <a:t>Selain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pribadi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pengguna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terjamin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kerahasiannya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VISI DAN MISI UNIVERSITAS ESA UNGGUL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2" y="1695736"/>
            <a:ext cx="9065046" cy="460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18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d. </a:t>
            </a:r>
            <a:r>
              <a:rPr lang="en-US" b="1" i="1" dirty="0"/>
              <a:t>Damage information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Data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dimasukkan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jaringan</a:t>
            </a:r>
            <a:r>
              <a:rPr lang="en-US" dirty="0">
                <a:solidFill>
                  <a:schemeClr val="tx1"/>
                </a:solidFill>
              </a:rPr>
              <a:t> internet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rusak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koneksi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jaringa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kurang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corrupt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kembali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cukup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mengganggu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data yang </a:t>
            </a:r>
            <a:r>
              <a:rPr lang="en-US" dirty="0" err="1">
                <a:solidFill>
                  <a:schemeClr val="tx1"/>
                </a:solidFill>
              </a:rPr>
              <a:t>rusak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cukup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banyak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Backup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459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Keamanan</a:t>
            </a:r>
            <a:r>
              <a:rPr lang="en-US" b="1" dirty="0"/>
              <a:t> Data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Layanan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teknologi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Cloud Computing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cukup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besar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hacker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mendapatkan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perusahaan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. Ada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mencegah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berikut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0" algn="just"/>
            <a:r>
              <a:rPr lang="en-US" i="1" dirty="0" smtClean="0">
                <a:solidFill>
                  <a:schemeClr val="tx1"/>
                </a:solidFill>
              </a:rPr>
              <a:t>a. Denial </a:t>
            </a:r>
            <a:r>
              <a:rPr lang="en-US" i="1" dirty="0">
                <a:solidFill>
                  <a:schemeClr val="tx1"/>
                </a:solidFill>
              </a:rPr>
              <a:t>of Service 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i="1" dirty="0" smtClean="0">
                <a:solidFill>
                  <a:schemeClr val="tx1"/>
                </a:solidFill>
              </a:rPr>
              <a:t>b. </a:t>
            </a:r>
            <a:r>
              <a:rPr lang="en-US" i="1" dirty="0" err="1" smtClean="0">
                <a:solidFill>
                  <a:schemeClr val="tx1"/>
                </a:solidFill>
              </a:rPr>
              <a:t>QoS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Violation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i="1" dirty="0" smtClean="0">
                <a:solidFill>
                  <a:schemeClr val="tx1"/>
                </a:solidFill>
              </a:rPr>
              <a:t>c. IP </a:t>
            </a:r>
            <a:r>
              <a:rPr lang="en-US" i="1" dirty="0">
                <a:solidFill>
                  <a:schemeClr val="tx1"/>
                </a:solidFill>
              </a:rPr>
              <a:t>Spoofing 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i="1" dirty="0" smtClean="0">
                <a:solidFill>
                  <a:schemeClr val="tx1"/>
                </a:solidFill>
              </a:rPr>
              <a:t>d. Port </a:t>
            </a:r>
            <a:r>
              <a:rPr lang="en-US" i="1" dirty="0">
                <a:solidFill>
                  <a:schemeClr val="tx1"/>
                </a:solidFill>
              </a:rPr>
              <a:t>Scanning 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i="1" dirty="0" smtClean="0">
                <a:solidFill>
                  <a:schemeClr val="tx1"/>
                </a:solidFill>
              </a:rPr>
              <a:t>e. ARP </a:t>
            </a:r>
            <a:r>
              <a:rPr lang="en-US" i="1" dirty="0">
                <a:solidFill>
                  <a:schemeClr val="tx1"/>
                </a:solidFill>
              </a:rPr>
              <a:t>Cache Attack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level di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Misal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server </a:t>
            </a:r>
            <a:r>
              <a:rPr lang="en-US" i="1" dirty="0" err="1">
                <a:solidFill>
                  <a:schemeClr val="tx1"/>
                </a:solidFill>
              </a:rPr>
              <a:t>acces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firewall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, agar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mudah</a:t>
            </a:r>
            <a:r>
              <a:rPr lang="en-US" dirty="0">
                <a:solidFill>
                  <a:schemeClr val="tx1"/>
                </a:solidFill>
              </a:rPr>
              <a:t> server </a:t>
            </a:r>
            <a:r>
              <a:rPr lang="en-US" dirty="0" err="1">
                <a:solidFill>
                  <a:schemeClr val="tx1"/>
                </a:solidFill>
              </a:rPr>
              <a:t>ditembus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hacker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khusus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dibahas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mengenai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datacenter access security</a:t>
            </a:r>
            <a:r>
              <a:rPr lang="en-US" dirty="0">
                <a:solidFill>
                  <a:schemeClr val="tx1"/>
                </a:solidFill>
              </a:rPr>
              <a:t>. Data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dicuri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mengambil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langsung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pusat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pata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i="1" dirty="0">
                <a:solidFill>
                  <a:schemeClr val="tx1"/>
                </a:solidFill>
              </a:rPr>
              <a:t>data </a:t>
            </a:r>
            <a:r>
              <a:rPr lang="en-US" dirty="0">
                <a:solidFill>
                  <a:schemeClr val="tx1"/>
                </a:solidFill>
              </a:rPr>
              <a:t>center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mencuri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hacking </a:t>
            </a:r>
            <a:r>
              <a:rPr lang="en-US" dirty="0" err="1">
                <a:solidFill>
                  <a:schemeClr val="tx1"/>
                </a:solidFill>
              </a:rPr>
              <a:t>langsung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basis data.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data center </a:t>
            </a:r>
            <a:r>
              <a:rPr lang="en-US" dirty="0" err="1">
                <a:solidFill>
                  <a:schemeClr val="tx1"/>
                </a:solidFill>
              </a:rPr>
              <a:t>diperlukan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mencegah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pengamanan</a:t>
            </a:r>
            <a:r>
              <a:rPr lang="en-US" dirty="0">
                <a:solidFill>
                  <a:schemeClr val="tx1"/>
                </a:solidFill>
              </a:rPr>
              <a:t> data center. </a:t>
            </a:r>
            <a:r>
              <a:rPr lang="en-US" dirty="0" err="1">
                <a:solidFill>
                  <a:schemeClr val="tx1"/>
                </a:solidFill>
              </a:rPr>
              <a:t>Pengamanan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penyedia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layanan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6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>
                <a:solidFill>
                  <a:schemeClr val="tx1"/>
                </a:solidFill>
              </a:rPr>
              <a:t>Penggunaan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petugas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profesional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dilengkapi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kamera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pengawas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lainnya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0" algn="just"/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petugas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bertugas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pusat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dihapus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aksesnya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pusat</a:t>
            </a:r>
            <a:r>
              <a:rPr lang="en-US" dirty="0">
                <a:solidFill>
                  <a:schemeClr val="tx1"/>
                </a:solidFill>
              </a:rPr>
              <a:t> data.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dimungkin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elektronik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pusat</a:t>
            </a:r>
            <a:r>
              <a:rPr lang="en-US" dirty="0">
                <a:solidFill>
                  <a:schemeClr val="tx1"/>
                </a:solidFill>
              </a:rPr>
              <a:t> data yang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pegawai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audit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rutin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dimaksudkan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perusahaan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mengetahui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track record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pegawai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0" algn="just"/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aplikasi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proses </a:t>
            </a:r>
            <a:r>
              <a:rPr lang="en-US" dirty="0" err="1">
                <a:solidFill>
                  <a:schemeClr val="tx1"/>
                </a:solidFill>
              </a:rPr>
              <a:t>audit,hal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mengetahui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disimpan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dijaga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diverifikasi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6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Selain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pusat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diperlukan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penyimpanan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dijangkau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tetapi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Backup Storage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Sedangkan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pengamanan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segi</a:t>
            </a:r>
            <a:r>
              <a:rPr lang="en-US" dirty="0">
                <a:solidFill>
                  <a:schemeClr val="tx1"/>
                </a:solidFill>
              </a:rPr>
              <a:t> digital,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dibuat</a:t>
            </a:r>
            <a:r>
              <a:rPr lang="en-US" dirty="0">
                <a:solidFill>
                  <a:schemeClr val="tx1"/>
                </a:solidFill>
              </a:rPr>
              <a:t> 1 </a:t>
            </a:r>
            <a:r>
              <a:rPr lang="en-US" dirty="0" err="1">
                <a:solidFill>
                  <a:schemeClr val="tx1"/>
                </a:solidFill>
              </a:rPr>
              <a:t>buah</a:t>
            </a:r>
            <a:r>
              <a:rPr lang="en-US" dirty="0">
                <a:solidFill>
                  <a:schemeClr val="tx1"/>
                </a:solidFill>
              </a:rPr>
              <a:t> server yang </a:t>
            </a:r>
            <a:r>
              <a:rPr lang="en-US" dirty="0" err="1">
                <a:solidFill>
                  <a:schemeClr val="tx1"/>
                </a:solidFill>
              </a:rPr>
              <a:t>berada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i="1" dirty="0">
                <a:solidFill>
                  <a:schemeClr val="tx1"/>
                </a:solidFill>
              </a:rPr>
              <a:t>Front-End</a:t>
            </a:r>
            <a:r>
              <a:rPr lang="en-US" dirty="0">
                <a:solidFill>
                  <a:schemeClr val="tx1"/>
                </a:solidFill>
              </a:rPr>
              <a:t>. Server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server </a:t>
            </a:r>
            <a:r>
              <a:rPr lang="en-US" dirty="0" err="1">
                <a:solidFill>
                  <a:schemeClr val="tx1"/>
                </a:solidFill>
              </a:rPr>
              <a:t>palsu</a:t>
            </a:r>
            <a:r>
              <a:rPr lang="en-US" dirty="0">
                <a:solidFill>
                  <a:schemeClr val="tx1"/>
                </a:solidFill>
              </a:rPr>
              <a:t>, yang di </a:t>
            </a:r>
            <a:r>
              <a:rPr lang="en-US" dirty="0" err="1">
                <a:solidFill>
                  <a:schemeClr val="tx1"/>
                </a:solidFill>
              </a:rPr>
              <a:t>dalamnya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berisi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asli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milik</a:t>
            </a:r>
            <a:r>
              <a:rPr lang="en-US" dirty="0">
                <a:solidFill>
                  <a:schemeClr val="tx1"/>
                </a:solidFill>
              </a:rPr>
              <a:t> Perusahaan </a:t>
            </a:r>
            <a:r>
              <a:rPr lang="en-US" dirty="0" err="1">
                <a:solidFill>
                  <a:schemeClr val="tx1"/>
                </a:solidFill>
              </a:rPr>
              <a:t>Penyedia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Pelayanan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server storage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mengelabui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hacker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data.</a:t>
            </a:r>
          </a:p>
          <a:p>
            <a:pPr lvl="0" algn="just"/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authentifikasi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berlapis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dimaksudkan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berlapis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user </a:t>
            </a:r>
            <a:r>
              <a:rPr lang="en-US" dirty="0" err="1">
                <a:solidFill>
                  <a:schemeClr val="tx1"/>
                </a:solidFill>
              </a:rPr>
              <a:t>saja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Privilledge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khusus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mengakses</a:t>
            </a:r>
            <a:r>
              <a:rPr lang="en-US" dirty="0">
                <a:solidFill>
                  <a:schemeClr val="tx1"/>
                </a:solidFill>
              </a:rPr>
              <a:t> Data Center </a:t>
            </a:r>
            <a:r>
              <a:rPr lang="en-US" dirty="0" err="1">
                <a:solidFill>
                  <a:schemeClr val="tx1"/>
                </a:solidFill>
              </a:rPr>
              <a:t>utama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koneksi</a:t>
            </a:r>
            <a:r>
              <a:rPr lang="en-US" dirty="0">
                <a:solidFill>
                  <a:schemeClr val="tx1"/>
                </a:solidFill>
              </a:rPr>
              <a:t> VPN ( </a:t>
            </a:r>
            <a:r>
              <a:rPr lang="en-US" i="1" dirty="0">
                <a:solidFill>
                  <a:schemeClr val="tx1"/>
                </a:solidFill>
              </a:rPr>
              <a:t>Virtual Private Network </a:t>
            </a:r>
            <a:r>
              <a:rPr lang="en-US" dirty="0">
                <a:solidFill>
                  <a:schemeClr val="tx1"/>
                </a:solidFill>
              </a:rPr>
              <a:t>), </a:t>
            </a:r>
            <a:r>
              <a:rPr lang="en-US" dirty="0" err="1">
                <a:solidFill>
                  <a:schemeClr val="tx1"/>
                </a:solidFill>
              </a:rPr>
              <a:t>dimana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Server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User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berhubungan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jalur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saja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Jalur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Khusus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membantu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jaringan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Diperlukan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layer </a:t>
            </a:r>
            <a:r>
              <a:rPr lang="en-US" dirty="0" err="1">
                <a:solidFill>
                  <a:schemeClr val="tx1"/>
                </a:solidFill>
              </a:rPr>
              <a:t>khusus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Anti-Virus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mencegah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penyusup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aplikasi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8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Serangan-serangan</a:t>
            </a:r>
            <a:r>
              <a:rPr lang="en-US" b="1" dirty="0"/>
              <a:t> yang </a:t>
            </a:r>
            <a:r>
              <a:rPr lang="en-US" b="1" dirty="0" err="1"/>
              <a:t>pernah</a:t>
            </a:r>
            <a:r>
              <a:rPr lang="en-US" b="1" dirty="0"/>
              <a:t> </a:t>
            </a:r>
            <a:r>
              <a:rPr lang="en-US" b="1" dirty="0" err="1"/>
              <a:t>terjadi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i="1" dirty="0"/>
              <a:t>cloud database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just">
              <a:buAutoNum type="alphaLcPeriod"/>
            </a:pPr>
            <a:r>
              <a:rPr lang="id-ID" b="1" i="1" dirty="0" smtClean="0">
                <a:solidFill>
                  <a:schemeClr val="tx1"/>
                </a:solidFill>
              </a:rPr>
              <a:t>Denial </a:t>
            </a:r>
            <a:r>
              <a:rPr lang="id-ID" b="1" i="1" dirty="0">
                <a:solidFill>
                  <a:schemeClr val="tx1"/>
                </a:solidFill>
              </a:rPr>
              <a:t>Of Services </a:t>
            </a:r>
            <a:r>
              <a:rPr lang="id-ID" b="1" i="1" dirty="0" smtClean="0">
                <a:solidFill>
                  <a:schemeClr val="tx1"/>
                </a:solidFill>
              </a:rPr>
              <a:t>Attack</a:t>
            </a:r>
            <a:endParaRPr lang="en-US" b="1" dirty="0">
              <a:solidFill>
                <a:schemeClr val="tx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id-ID" b="1" i="1" dirty="0" smtClean="0">
                <a:solidFill>
                  <a:schemeClr val="tx1"/>
                </a:solidFill>
              </a:rPr>
              <a:t>Ransomware</a:t>
            </a:r>
            <a:endParaRPr lang="en-US" b="1" i="1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id-ID" b="1" i="1" dirty="0" smtClean="0">
                <a:solidFill>
                  <a:schemeClr val="tx1"/>
                </a:solidFill>
              </a:rPr>
              <a:t>SQL Injection</a:t>
            </a:r>
            <a:endParaRPr lang="en-US" b="1" i="1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en-US" b="1" dirty="0" smtClean="0">
                <a:solidFill>
                  <a:schemeClr val="tx1"/>
                </a:solidFill>
              </a:rPr>
              <a:t>Exploit</a:t>
            </a:r>
          </a:p>
          <a:p>
            <a:pPr marL="457200" lvl="0" indent="-457200" algn="just">
              <a:buAutoNum type="alphaLcPeriod"/>
            </a:pPr>
            <a:r>
              <a:rPr lang="id-ID" b="1" dirty="0" smtClean="0">
                <a:solidFill>
                  <a:schemeClr val="tx1"/>
                </a:solidFill>
              </a:rPr>
              <a:t>Pivoting</a:t>
            </a:r>
            <a:endParaRPr lang="en-US" b="1" dirty="0">
              <a:solidFill>
                <a:schemeClr val="tx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en-US" b="1" dirty="0" smtClean="0">
                <a:solidFill>
                  <a:schemeClr val="tx1"/>
                </a:solidFill>
              </a:rPr>
              <a:t>Brute </a:t>
            </a:r>
            <a:r>
              <a:rPr lang="en-US" b="1" dirty="0">
                <a:solidFill>
                  <a:schemeClr val="tx1"/>
                </a:solidFill>
              </a:rPr>
              <a:t>Force Attack</a:t>
            </a:r>
          </a:p>
          <a:p>
            <a:pPr algn="just"/>
            <a:endParaRPr lang="en-US" b="1" dirty="0" smtClean="0">
              <a:solidFill>
                <a:schemeClr val="tx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Apa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perlu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dilakukan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KEUNGGULAN PS MIK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Sarjana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Manajemen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Universitas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Unggul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handal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analisis</a:t>
            </a:r>
            <a:r>
              <a:rPr lang="en-US" b="1" dirty="0">
                <a:solidFill>
                  <a:srgbClr val="FF0000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tata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kelola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informasi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kesehatan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peningkatan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mutu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efisiensi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pelayanan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serta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keselamatan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pasien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kebutuhan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lokal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nasional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global.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0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PROFIL LULUSAN PS MIK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 algn="just">
              <a:buFont typeface="Calibri" panose="020F0502020204030204" pitchFamily="34" charset="0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Analis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Manajer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just">
              <a:buFont typeface="Calibri" panose="020F0502020204030204" pitchFamily="34" charset="0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Spesialis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Koding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Klinis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just">
              <a:buFont typeface="Calibri" panose="020F0502020204030204" pitchFamily="34" charset="0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Manajer</a:t>
            </a:r>
            <a:r>
              <a:rPr lang="en-US" dirty="0">
                <a:solidFill>
                  <a:schemeClr val="tx1"/>
                </a:solidFill>
              </a:rPr>
              <a:t> Unit </a:t>
            </a:r>
            <a:r>
              <a:rPr lang="en-US" dirty="0" err="1">
                <a:solidFill>
                  <a:schemeClr val="tx1"/>
                </a:solidFill>
              </a:rPr>
              <a:t>Kerja</a:t>
            </a:r>
            <a:r>
              <a:rPr lang="en-US" dirty="0">
                <a:solidFill>
                  <a:schemeClr val="tx1"/>
                </a:solidFill>
              </a:rPr>
              <a:t> MIK (RMIK)</a:t>
            </a:r>
          </a:p>
          <a:p>
            <a:pPr marL="457200" indent="-457200" algn="just">
              <a:buFont typeface="Calibri" panose="020F0502020204030204" pitchFamily="34" charset="0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Spesialis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Clinical Documentation Improvement</a:t>
            </a:r>
            <a:r>
              <a:rPr lang="en-US" dirty="0">
                <a:solidFill>
                  <a:schemeClr val="tx1"/>
                </a:solidFill>
              </a:rPr>
              <a:t> (CDI)</a:t>
            </a:r>
          </a:p>
          <a:p>
            <a:pPr marL="457200" indent="-457200" algn="just">
              <a:buFont typeface="Calibri" panose="020F0502020204030204" pitchFamily="34" charset="0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Inisiator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Perancang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Pengembang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Electronic Health Records </a:t>
            </a:r>
            <a:r>
              <a:rPr lang="en-US" dirty="0">
                <a:solidFill>
                  <a:schemeClr val="tx1"/>
                </a:solidFill>
              </a:rPr>
              <a:t>(EHR)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i="1" dirty="0">
                <a:solidFill>
                  <a:schemeClr val="tx1"/>
                </a:solidFill>
              </a:rPr>
              <a:t> Electronic Medical Records </a:t>
            </a:r>
            <a:r>
              <a:rPr lang="en-US" dirty="0">
                <a:solidFill>
                  <a:schemeClr val="tx1"/>
                </a:solidFill>
              </a:rPr>
              <a:t>(EMR).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65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KEMAMPUAN AKHIR </a:t>
            </a:r>
            <a:r>
              <a:rPr lang="en-US" spc="-65" dirty="0"/>
              <a:t>YANG</a:t>
            </a:r>
            <a:r>
              <a:rPr lang="en-US" spc="-225" dirty="0"/>
              <a:t> </a:t>
            </a:r>
            <a:r>
              <a:rPr lang="en-US" spc="-5" dirty="0"/>
              <a:t>DIHARAPKAN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63550" marR="784860" indent="-463550" algn="just">
              <a:lnSpc>
                <a:spcPts val="2480"/>
              </a:lnSpc>
              <a:spcBef>
                <a:spcPts val="515"/>
              </a:spcBef>
              <a:buNone/>
            </a:pPr>
            <a:r>
              <a:rPr lang="en-US" spc="-5" dirty="0" smtClean="0">
                <a:solidFill>
                  <a:schemeClr val="tx1"/>
                </a:solidFill>
                <a:latin typeface="+mj-lt"/>
                <a:cs typeface="Arial"/>
              </a:rPr>
              <a:t>1. </a:t>
            </a:r>
            <a:r>
              <a:rPr lang="en-US" spc="-5" dirty="0" err="1" smtClean="0">
                <a:solidFill>
                  <a:schemeClr val="tx1"/>
                </a:solidFill>
                <a:latin typeface="+mj-lt"/>
                <a:cs typeface="Arial"/>
              </a:rPr>
              <a:t>Menguasai</a:t>
            </a:r>
            <a:r>
              <a:rPr lang="en-US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pc="-5" dirty="0" err="1">
                <a:solidFill>
                  <a:schemeClr val="tx1"/>
                </a:solidFill>
                <a:latin typeface="+mj-lt"/>
                <a:cs typeface="Arial"/>
              </a:rPr>
              <a:t>prinsip</a:t>
            </a:r>
            <a:r>
              <a:rPr lang="en-US" spc="-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pc="-5" dirty="0" err="1">
                <a:solidFill>
                  <a:schemeClr val="tx1"/>
                </a:solidFill>
                <a:latin typeface="+mj-lt"/>
                <a:cs typeface="Arial"/>
              </a:rPr>
              <a:t>dasar</a:t>
            </a:r>
            <a:r>
              <a:rPr lang="en-US" spc="-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pc="-5" dirty="0" err="1">
                <a:solidFill>
                  <a:schemeClr val="tx1"/>
                </a:solidFill>
                <a:latin typeface="+mj-lt"/>
                <a:cs typeface="Arial"/>
              </a:rPr>
              <a:t>dan</a:t>
            </a:r>
            <a:r>
              <a:rPr lang="en-US" spc="-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pc="-5" dirty="0" err="1">
                <a:solidFill>
                  <a:schemeClr val="tx1"/>
                </a:solidFill>
                <a:latin typeface="+mj-lt"/>
                <a:cs typeface="Arial"/>
              </a:rPr>
              <a:t>Konsep</a:t>
            </a:r>
            <a:r>
              <a:rPr lang="en-US" spc="-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pc="-5" dirty="0" err="1">
                <a:solidFill>
                  <a:schemeClr val="tx1"/>
                </a:solidFill>
                <a:latin typeface="+mj-lt"/>
                <a:cs typeface="Arial"/>
              </a:rPr>
              <a:t>dari</a:t>
            </a:r>
            <a:r>
              <a:rPr lang="en-US" spc="-5" dirty="0">
                <a:solidFill>
                  <a:schemeClr val="tx1"/>
                </a:solidFill>
                <a:latin typeface="+mj-lt"/>
                <a:cs typeface="Arial"/>
              </a:rPr>
              <a:t> Cloud  Computing </a:t>
            </a:r>
            <a:r>
              <a:rPr lang="en-US" spc="-5" dirty="0" err="1">
                <a:solidFill>
                  <a:schemeClr val="tx1"/>
                </a:solidFill>
                <a:latin typeface="+mj-lt"/>
                <a:cs typeface="Arial"/>
              </a:rPr>
              <a:t>dan</a:t>
            </a:r>
            <a:r>
              <a:rPr lang="en-US" spc="-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pc="-5" dirty="0" err="1">
                <a:solidFill>
                  <a:schemeClr val="tx1"/>
                </a:solidFill>
                <a:latin typeface="+mj-lt"/>
                <a:cs typeface="Arial"/>
              </a:rPr>
              <a:t>untuk</a:t>
            </a:r>
            <a:r>
              <a:rPr lang="en-US" spc="-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pc="-5" dirty="0" err="1">
                <a:solidFill>
                  <a:schemeClr val="tx1"/>
                </a:solidFill>
                <a:latin typeface="+mj-lt"/>
                <a:cs typeface="Arial"/>
              </a:rPr>
              <a:t>Sistem</a:t>
            </a:r>
            <a:r>
              <a:rPr lang="en-US" spc="-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pc="-5" dirty="0" err="1">
                <a:solidFill>
                  <a:schemeClr val="tx1"/>
                </a:solidFill>
                <a:latin typeface="+mj-lt"/>
                <a:cs typeface="Arial"/>
              </a:rPr>
              <a:t>Informasi</a:t>
            </a:r>
            <a:r>
              <a:rPr lang="en-US" spc="1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pc="-5" dirty="0" err="1" smtClean="0">
                <a:solidFill>
                  <a:schemeClr val="tx1"/>
                </a:solidFill>
                <a:latin typeface="+mj-lt"/>
                <a:cs typeface="Arial"/>
              </a:rPr>
              <a:t>Kesehatan</a:t>
            </a:r>
            <a:endParaRPr lang="en-US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463550" marR="784860" indent="-463550" algn="just">
              <a:lnSpc>
                <a:spcPts val="2480"/>
              </a:lnSpc>
              <a:spcBef>
                <a:spcPts val="515"/>
              </a:spcBef>
              <a:buNone/>
            </a:pPr>
            <a:r>
              <a:rPr lang="en-US" spc="-5" dirty="0" smtClean="0">
                <a:solidFill>
                  <a:schemeClr val="tx1"/>
                </a:solidFill>
                <a:latin typeface="+mj-lt"/>
                <a:cs typeface="Arial"/>
              </a:rPr>
              <a:t>2. </a:t>
            </a:r>
            <a:r>
              <a:rPr lang="en-US" spc="-5" dirty="0" err="1" smtClean="0">
                <a:solidFill>
                  <a:schemeClr val="tx1"/>
                </a:solidFill>
                <a:latin typeface="+mj-lt"/>
                <a:cs typeface="Arial"/>
              </a:rPr>
              <a:t>Mahasiswa</a:t>
            </a:r>
            <a:r>
              <a:rPr lang="en-US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pc="-5" dirty="0" err="1">
                <a:solidFill>
                  <a:schemeClr val="tx1"/>
                </a:solidFill>
                <a:latin typeface="+mj-lt"/>
                <a:cs typeface="Arial"/>
              </a:rPr>
              <a:t>dapat</a:t>
            </a:r>
            <a:r>
              <a:rPr lang="en-US" spc="-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pc="-5" dirty="0" err="1">
                <a:solidFill>
                  <a:schemeClr val="tx1"/>
                </a:solidFill>
                <a:latin typeface="+mj-lt"/>
                <a:cs typeface="Arial"/>
              </a:rPr>
              <a:t>memahami</a:t>
            </a:r>
            <a:r>
              <a:rPr lang="en-US" spc="-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pc="-15" dirty="0" err="1">
                <a:solidFill>
                  <a:schemeClr val="tx1"/>
                </a:solidFill>
                <a:latin typeface="+mj-lt"/>
                <a:cs typeface="Arial"/>
              </a:rPr>
              <a:t>dasar-dasar</a:t>
            </a:r>
            <a:r>
              <a:rPr lang="en-US" spc="-15" dirty="0">
                <a:solidFill>
                  <a:schemeClr val="tx1"/>
                </a:solidFill>
                <a:latin typeface="+mj-lt"/>
                <a:cs typeface="Arial"/>
              </a:rPr>
              <a:t>, </a:t>
            </a:r>
            <a:r>
              <a:rPr lang="en-US" spc="-5" dirty="0" err="1">
                <a:solidFill>
                  <a:schemeClr val="tx1"/>
                </a:solidFill>
                <a:latin typeface="+mj-lt"/>
                <a:cs typeface="Arial"/>
              </a:rPr>
              <a:t>cara</a:t>
            </a:r>
            <a:r>
              <a:rPr lang="en-US" spc="-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pc="-5" dirty="0" err="1">
                <a:solidFill>
                  <a:schemeClr val="tx1"/>
                </a:solidFill>
                <a:latin typeface="+mj-lt"/>
                <a:cs typeface="Arial"/>
              </a:rPr>
              <a:t>kerja</a:t>
            </a:r>
            <a:r>
              <a:rPr lang="en-US" spc="-5" dirty="0">
                <a:solidFill>
                  <a:schemeClr val="tx1"/>
                </a:solidFill>
                <a:latin typeface="+mj-lt"/>
                <a:cs typeface="Arial"/>
              </a:rPr>
              <a:t>  </a:t>
            </a:r>
            <a:r>
              <a:rPr lang="en-US" spc="-5" dirty="0" err="1">
                <a:solidFill>
                  <a:schemeClr val="tx1"/>
                </a:solidFill>
                <a:latin typeface="+mj-lt"/>
                <a:cs typeface="Arial"/>
              </a:rPr>
              <a:t>serta</a:t>
            </a:r>
            <a:r>
              <a:rPr lang="en-US" spc="-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pc="-5" dirty="0" err="1">
                <a:solidFill>
                  <a:schemeClr val="tx1"/>
                </a:solidFill>
                <a:latin typeface="+mj-lt"/>
                <a:cs typeface="Arial"/>
              </a:rPr>
              <a:t>teknologi</a:t>
            </a:r>
            <a:r>
              <a:rPr lang="en-US" spc="-5" dirty="0">
                <a:solidFill>
                  <a:schemeClr val="tx1"/>
                </a:solidFill>
                <a:latin typeface="+mj-lt"/>
                <a:cs typeface="Arial"/>
              </a:rPr>
              <a:t> Cloud Computing </a:t>
            </a:r>
            <a:r>
              <a:rPr lang="en-US" spc="-5" dirty="0" err="1">
                <a:solidFill>
                  <a:schemeClr val="tx1"/>
                </a:solidFill>
                <a:latin typeface="+mj-lt"/>
                <a:cs typeface="Arial"/>
              </a:rPr>
              <a:t>dalam</a:t>
            </a:r>
            <a:r>
              <a:rPr lang="en-US" spc="-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pc="-5" dirty="0" err="1">
                <a:solidFill>
                  <a:schemeClr val="tx1"/>
                </a:solidFill>
                <a:latin typeface="+mj-lt"/>
                <a:cs typeface="Arial"/>
              </a:rPr>
              <a:t>bidang</a:t>
            </a:r>
            <a:r>
              <a:rPr lang="en-US" spc="-5" dirty="0">
                <a:solidFill>
                  <a:schemeClr val="tx1"/>
                </a:solidFill>
                <a:latin typeface="+mj-lt"/>
                <a:cs typeface="Arial"/>
              </a:rPr>
              <a:t>  </a:t>
            </a:r>
            <a:r>
              <a:rPr lang="en-US" spc="-5" dirty="0" err="1" smtClean="0">
                <a:solidFill>
                  <a:schemeClr val="tx1"/>
                </a:solidFill>
                <a:latin typeface="+mj-lt"/>
                <a:cs typeface="Arial"/>
              </a:rPr>
              <a:t>Kesehatan</a:t>
            </a:r>
            <a:r>
              <a:rPr lang="en-US" spc="-5" dirty="0" smtClean="0">
                <a:solidFill>
                  <a:schemeClr val="tx1"/>
                </a:solidFill>
                <a:latin typeface="+mj-lt"/>
                <a:cs typeface="Arial"/>
              </a:rPr>
              <a:t>.</a:t>
            </a:r>
            <a:endParaRPr lang="en-US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463550" marR="784860" indent="-463550" algn="just">
              <a:lnSpc>
                <a:spcPts val="2480"/>
              </a:lnSpc>
              <a:spcBef>
                <a:spcPts val="515"/>
              </a:spcBef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+mj-lt"/>
                <a:cs typeface="Arial"/>
              </a:rPr>
              <a:t>3. </a:t>
            </a:r>
            <a:r>
              <a:rPr lang="en-US" altLang="en-US" dirty="0" err="1" smtClean="0">
                <a:solidFill>
                  <a:schemeClr val="tx1"/>
                </a:solidFill>
                <a:latin typeface="+mj-lt"/>
                <a:cs typeface="Arial" charset="0"/>
              </a:rPr>
              <a:t>Mahasiswa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mengerti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pentingnya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menjaga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kerahasiaan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  <a:cs typeface="Arial" charset="0"/>
              </a:rPr>
              <a:t>data</a:t>
            </a:r>
          </a:p>
          <a:p>
            <a:pPr marL="463550" marR="784860" indent="-463550" algn="just">
              <a:lnSpc>
                <a:spcPts val="2480"/>
              </a:lnSpc>
              <a:spcBef>
                <a:spcPts val="515"/>
              </a:spcBef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+mj-lt"/>
                <a:cs typeface="Arial" charset="0"/>
              </a:rPr>
              <a:t>4. </a:t>
            </a:r>
            <a:r>
              <a:rPr lang="en-US" altLang="en-US" dirty="0" err="1" smtClean="0">
                <a:solidFill>
                  <a:schemeClr val="tx1"/>
                </a:solidFill>
                <a:latin typeface="+mj-lt"/>
                <a:cs typeface="Arial" charset="0"/>
              </a:rPr>
              <a:t>Mahasiswa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mampu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membuat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sop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mengenai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pertukaran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data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dan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informasi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melalui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media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teknologi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ataupun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  <a:latin typeface="+mj-lt"/>
                <a:cs typeface="Arial" charset="0"/>
              </a:rPr>
              <a:t>tidak</a:t>
            </a:r>
            <a:endParaRPr lang="en-US" altLang="en-US" dirty="0" smtClean="0">
              <a:solidFill>
                <a:schemeClr val="tx1"/>
              </a:solidFill>
              <a:latin typeface="+mj-lt"/>
              <a:cs typeface="Arial" charset="0"/>
            </a:endParaRPr>
          </a:p>
          <a:p>
            <a:pPr marL="463550" marR="784860" indent="-463550" algn="just">
              <a:lnSpc>
                <a:spcPts val="2480"/>
              </a:lnSpc>
              <a:spcBef>
                <a:spcPts val="515"/>
              </a:spcBef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+mj-lt"/>
                <a:cs typeface="Arial" charset="0"/>
              </a:rPr>
              <a:t>5. </a:t>
            </a:r>
            <a:r>
              <a:rPr lang="en-US" altLang="en-US" dirty="0" err="1" smtClean="0">
                <a:solidFill>
                  <a:schemeClr val="tx1"/>
                </a:solidFill>
                <a:latin typeface="+mj-lt"/>
                <a:cs typeface="Arial" charset="0"/>
              </a:rPr>
              <a:t>Mahasiswa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mengetahui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perbedaan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antara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data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umum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dan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data </a:t>
            </a:r>
            <a:r>
              <a:rPr lang="en-US" altLang="en-US" dirty="0" err="1">
                <a:solidFill>
                  <a:schemeClr val="tx1"/>
                </a:solidFill>
                <a:latin typeface="+mj-lt"/>
                <a:cs typeface="Arial" charset="0"/>
              </a:rPr>
              <a:t>privasi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</a:p>
          <a:p>
            <a:pPr algn="just"/>
            <a:endParaRPr lang="en-US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6402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63550" indent="-463550" algn="just">
              <a:buNone/>
            </a:pP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6. </a:t>
            </a:r>
            <a:r>
              <a:rPr lang="en-US" altLang="en-US" dirty="0" err="1" smtClean="0">
                <a:solidFill>
                  <a:schemeClr val="tx1"/>
                </a:solidFill>
                <a:cs typeface="Arial" charset="0"/>
              </a:rPr>
              <a:t>Mahasiswa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cs typeface="Arial" charset="0"/>
              </a:rPr>
              <a:t>mengetahui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cs typeface="Arial" charset="0"/>
              </a:rPr>
              <a:t>akan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cs typeface="Arial" charset="0"/>
              </a:rPr>
              <a:t>bahayanya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cs typeface="Arial" charset="0"/>
              </a:rPr>
              <a:t>kebocoran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 data</a:t>
            </a:r>
          </a:p>
          <a:p>
            <a:pPr marL="463550" indent="-463550" algn="just">
              <a:buNone/>
            </a:pP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7. </a:t>
            </a:r>
            <a:r>
              <a:rPr lang="en-US" altLang="en-US" dirty="0" err="1" smtClean="0">
                <a:solidFill>
                  <a:schemeClr val="tx1"/>
                </a:solidFill>
                <a:cs typeface="Arial" charset="0"/>
              </a:rPr>
              <a:t>Mahasiswa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cs typeface="Arial" charset="0"/>
              </a:rPr>
              <a:t>dapat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cs typeface="Arial" charset="0"/>
              </a:rPr>
              <a:t>mengimplementasikan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 data </a:t>
            </a:r>
            <a:r>
              <a:rPr lang="en-US" altLang="en-US" dirty="0" err="1" smtClean="0">
                <a:solidFill>
                  <a:schemeClr val="tx1"/>
                </a:solidFill>
                <a:cs typeface="Arial" charset="0"/>
              </a:rPr>
              <a:t>managemen</a:t>
            </a:r>
            <a:endParaRPr lang="en-US" altLang="en-US" dirty="0" smtClean="0">
              <a:solidFill>
                <a:schemeClr val="tx1"/>
              </a:solidFill>
              <a:cs typeface="Arial" charset="0"/>
            </a:endParaRPr>
          </a:p>
          <a:p>
            <a:pPr marL="463550" indent="-463550" algn="just">
              <a:buNone/>
            </a:pP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8. </a:t>
            </a:r>
            <a:r>
              <a:rPr lang="en-US" altLang="en-US" dirty="0" err="1" smtClean="0">
                <a:solidFill>
                  <a:schemeClr val="tx1"/>
                </a:solidFill>
                <a:cs typeface="Arial" charset="0"/>
              </a:rPr>
              <a:t>Mahasiswa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cs typeface="Arial" charset="0"/>
              </a:rPr>
              <a:t>mampu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cs typeface="Arial" charset="0"/>
              </a:rPr>
              <a:t>mentata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cs typeface="Arial" charset="0"/>
              </a:rPr>
              <a:t>kelola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cs typeface="Arial" charset="0"/>
              </a:rPr>
              <a:t>informasi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cs typeface="Arial" charset="0"/>
              </a:rPr>
              <a:t>pada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cs typeface="Arial" charset="0"/>
              </a:rPr>
              <a:t>industri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cs typeface="Arial" charset="0"/>
              </a:rPr>
              <a:t>rumah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cs typeface="Arial" charset="0"/>
              </a:rPr>
              <a:t>sakit</a:t>
            </a:r>
            <a:endParaRPr lang="id-ID" altLang="en-US" dirty="0">
              <a:solidFill>
                <a:schemeClr val="tx1"/>
              </a:solidFill>
              <a:cs typeface="Arial" charset="0"/>
            </a:endParaRPr>
          </a:p>
          <a:p>
            <a:pPr marL="463550" indent="-4635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9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1"/>
                </a:solidFill>
                <a:latin typeface="Arial" charset="0"/>
                <a:cs typeface="Arial" charset="0"/>
              </a:rPr>
              <a:t>Absensi</a:t>
            </a:r>
            <a:r>
              <a:rPr lang="en-US" altLang="en-US" dirty="0">
                <a:solidFill>
                  <a:schemeClr val="tx1"/>
                </a:solidFill>
                <a:latin typeface="Arial" charset="0"/>
                <a:cs typeface="Arial" charset="0"/>
              </a:rPr>
              <a:t> 5</a:t>
            </a:r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  <a:endParaRPr lang="en-US" altLang="en-US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en-US" altLang="en-US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Tugas</a:t>
            </a:r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Online </a:t>
            </a:r>
            <a:r>
              <a:rPr lang="en-US" altLang="en-US" dirty="0">
                <a:solidFill>
                  <a:schemeClr val="tx1"/>
                </a:solidFill>
                <a:latin typeface="Arial" charset="0"/>
                <a:cs typeface="Arial" charset="0"/>
              </a:rPr>
              <a:t>30 %</a:t>
            </a:r>
          </a:p>
          <a:p>
            <a:r>
              <a:rPr lang="en-US" altLang="en-US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Kuis</a:t>
            </a:r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Online 5% </a:t>
            </a:r>
          </a:p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UTS </a:t>
            </a:r>
            <a:r>
              <a:rPr lang="en-US" altLang="en-US" dirty="0">
                <a:solidFill>
                  <a:schemeClr val="tx1"/>
                </a:solidFill>
                <a:latin typeface="Arial" charset="0"/>
                <a:cs typeface="Arial" charset="0"/>
              </a:rPr>
              <a:t>30%</a:t>
            </a:r>
          </a:p>
          <a:p>
            <a:r>
              <a:rPr lang="en-US" altLang="en-US" dirty="0">
                <a:solidFill>
                  <a:schemeClr val="tx1"/>
                </a:solidFill>
                <a:latin typeface="Arial" charset="0"/>
                <a:cs typeface="Arial" charset="0"/>
              </a:rPr>
              <a:t>UAS 30</a:t>
            </a:r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  <a:p>
            <a:endParaRPr lang="id-ID" altLang="en-US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114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charset="0"/>
                <a:cs typeface="Arial" charset="0"/>
              </a:rPr>
              <a:t>Bentuk</a:t>
            </a:r>
            <a:r>
              <a:rPr lang="en-US" altLang="en-US" dirty="0">
                <a:latin typeface="Arial" charset="0"/>
                <a:cs typeface="Arial" charset="0"/>
              </a:rPr>
              <a:t> &amp; </a:t>
            </a:r>
            <a:r>
              <a:rPr lang="en-US" altLang="en-US" dirty="0" err="1">
                <a:latin typeface="Arial" charset="0"/>
                <a:cs typeface="Arial" charset="0"/>
              </a:rPr>
              <a:t>Metode</a:t>
            </a:r>
            <a:r>
              <a:rPr lang="en-US" altLang="en-US" dirty="0">
                <a:latin typeface="Arial" charset="0"/>
                <a:cs typeface="Arial" charset="0"/>
              </a:rPr>
              <a:t> </a:t>
            </a:r>
            <a:r>
              <a:rPr lang="en-US" altLang="en-US" dirty="0" err="1">
                <a:latin typeface="Arial" charset="0"/>
                <a:cs typeface="Arial" charset="0"/>
              </a:rPr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2200" dirty="0" err="1">
                <a:latin typeface="Arial" charset="0"/>
                <a:cs typeface="Arial" charset="0"/>
              </a:rPr>
              <a:t>Metoda</a:t>
            </a:r>
            <a:r>
              <a:rPr lang="en-US" altLang="en-US" sz="2200" dirty="0">
                <a:latin typeface="Arial" charset="0"/>
                <a:cs typeface="Arial" charset="0"/>
              </a:rPr>
              <a:t> </a:t>
            </a:r>
            <a:r>
              <a:rPr lang="en-US" altLang="en-US" sz="2200" dirty="0" err="1">
                <a:latin typeface="Arial" charset="0"/>
                <a:cs typeface="Arial" charset="0"/>
              </a:rPr>
              <a:t>Belajar</a:t>
            </a:r>
            <a:r>
              <a:rPr lang="en-US" altLang="en-US" sz="2200" dirty="0">
                <a:latin typeface="Arial" charset="0"/>
                <a:cs typeface="Arial" charset="0"/>
              </a:rPr>
              <a:t>:</a:t>
            </a:r>
          </a:p>
          <a:p>
            <a:pPr lvl="1"/>
            <a:r>
              <a:rPr lang="en-US" altLang="en-US" sz="1800" dirty="0" smtClean="0">
                <a:latin typeface="Arial" charset="0"/>
                <a:cs typeface="Arial" charset="0"/>
              </a:rPr>
              <a:t>Hybrid Online</a:t>
            </a:r>
          </a:p>
          <a:p>
            <a:pPr lvl="1"/>
            <a:endParaRPr lang="en-US" altLang="en-US" sz="1800" dirty="0" smtClean="0">
              <a:latin typeface="Arial" charset="0"/>
              <a:cs typeface="Arial" charset="0"/>
            </a:endParaRPr>
          </a:p>
          <a:p>
            <a:r>
              <a:rPr lang="en-US" altLang="en-US" sz="2200" dirty="0" err="1" smtClean="0">
                <a:latin typeface="Arial" charset="0"/>
                <a:cs typeface="Arial" charset="0"/>
              </a:rPr>
              <a:t>Penilaian</a:t>
            </a:r>
            <a:r>
              <a:rPr lang="en-US" altLang="en-US" sz="2200" dirty="0" smtClean="0">
                <a:latin typeface="Arial" charset="0"/>
                <a:cs typeface="Arial" charset="0"/>
              </a:rPr>
              <a:t>:</a:t>
            </a:r>
          </a:p>
          <a:p>
            <a:pPr lvl="1"/>
            <a:r>
              <a:rPr lang="en-US" altLang="en-US" sz="1800" dirty="0" err="1" smtClean="0">
                <a:latin typeface="Arial" charset="0"/>
                <a:cs typeface="Arial" charset="0"/>
              </a:rPr>
              <a:t>Gabungan</a:t>
            </a:r>
            <a:r>
              <a:rPr lang="en-US" altLang="en-US" sz="1800" dirty="0" smtClean="0">
                <a:latin typeface="Arial" charset="0"/>
                <a:cs typeface="Arial" charset="0"/>
              </a:rPr>
              <a:t> </a:t>
            </a:r>
            <a:r>
              <a:rPr lang="en-US" altLang="en-US" sz="1800" dirty="0" err="1">
                <a:latin typeface="Arial" charset="0"/>
                <a:cs typeface="Arial" charset="0"/>
              </a:rPr>
              <a:t>semua</a:t>
            </a:r>
            <a:r>
              <a:rPr lang="en-US" altLang="en-US" sz="1800" dirty="0">
                <a:latin typeface="Arial" charset="0"/>
                <a:cs typeface="Arial" charset="0"/>
              </a:rPr>
              <a:t> </a:t>
            </a:r>
            <a:r>
              <a:rPr lang="en-US" altLang="en-US" sz="1800" dirty="0" err="1">
                <a:latin typeface="Arial" charset="0"/>
                <a:cs typeface="Arial" charset="0"/>
              </a:rPr>
              <a:t>komponen</a:t>
            </a:r>
            <a:r>
              <a:rPr lang="en-US" altLang="en-US" sz="1800" dirty="0">
                <a:latin typeface="Arial" charset="0"/>
                <a:cs typeface="Arial" charset="0"/>
              </a:rPr>
              <a:t> yang </a:t>
            </a:r>
            <a:r>
              <a:rPr lang="en-US" altLang="en-US" sz="1800" dirty="0" err="1">
                <a:latin typeface="Arial" charset="0"/>
                <a:cs typeface="Arial" charset="0"/>
              </a:rPr>
              <a:t>dievaluasi</a:t>
            </a:r>
            <a:r>
              <a:rPr lang="en-US" altLang="en-US" sz="1800" dirty="0">
                <a:latin typeface="Arial" charset="0"/>
                <a:cs typeface="Arial" charset="0"/>
              </a:rPr>
              <a:t> </a:t>
            </a:r>
            <a:r>
              <a:rPr lang="en-US" altLang="en-US" sz="1800" dirty="0" err="1">
                <a:latin typeface="Arial" charset="0"/>
                <a:cs typeface="Arial" charset="0"/>
              </a:rPr>
              <a:t>yaitu</a:t>
            </a:r>
            <a:r>
              <a:rPr lang="en-US" altLang="en-US" sz="1800" dirty="0">
                <a:latin typeface="Arial" charset="0"/>
                <a:cs typeface="Arial" charset="0"/>
              </a:rPr>
              <a:t>: </a:t>
            </a:r>
            <a:r>
              <a:rPr lang="en-US" altLang="en-US" sz="1800" dirty="0" err="1">
                <a:latin typeface="Arial" charset="0"/>
                <a:cs typeface="Arial" charset="0"/>
              </a:rPr>
              <a:t>Kehadiran</a:t>
            </a:r>
            <a:r>
              <a:rPr lang="en-US" altLang="en-US" sz="1800" dirty="0">
                <a:latin typeface="Arial" charset="0"/>
                <a:cs typeface="Arial" charset="0"/>
              </a:rPr>
              <a:t> + UTS + UAS + </a:t>
            </a:r>
            <a:r>
              <a:rPr lang="en-US" altLang="en-US" sz="1800" dirty="0" err="1" smtClean="0">
                <a:latin typeface="Arial" charset="0"/>
                <a:cs typeface="Arial" charset="0"/>
              </a:rPr>
              <a:t>Tugas</a:t>
            </a:r>
            <a:r>
              <a:rPr lang="en-US" altLang="en-US" sz="1800" dirty="0" smtClean="0">
                <a:latin typeface="Arial" charset="0"/>
                <a:cs typeface="Arial" charset="0"/>
              </a:rPr>
              <a:t> Online + </a:t>
            </a:r>
            <a:r>
              <a:rPr lang="en-US" altLang="en-US" sz="1800" dirty="0" err="1" smtClean="0">
                <a:latin typeface="Arial" charset="0"/>
                <a:cs typeface="Arial" charset="0"/>
              </a:rPr>
              <a:t>Kuis</a:t>
            </a:r>
            <a:r>
              <a:rPr lang="en-US" altLang="en-US" sz="1800" dirty="0" smtClean="0">
                <a:latin typeface="Arial" charset="0"/>
                <a:cs typeface="Arial" charset="0"/>
              </a:rPr>
              <a:t> Online</a:t>
            </a:r>
            <a:r>
              <a:rPr lang="en-US" altLang="en-US" sz="1400" dirty="0">
                <a:latin typeface="Arial" charset="0"/>
                <a:cs typeface="Arial" charset="0"/>
              </a:rPr>
              <a:t/>
            </a:r>
            <a:br>
              <a:rPr lang="en-US" altLang="en-US" sz="1400" dirty="0">
                <a:latin typeface="Arial" charset="0"/>
                <a:cs typeface="Arial" charset="0"/>
              </a:rPr>
            </a:br>
            <a:endParaRPr lang="en-US" altLang="en-US" sz="1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795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UTS : Model UTS </a:t>
            </a:r>
            <a:r>
              <a:rPr lang="en-US" altLang="en-US" dirty="0" err="1">
                <a:solidFill>
                  <a:schemeClr val="tx1"/>
                </a:solidFill>
              </a:rPr>
              <a:t>berbentuk</a:t>
            </a:r>
            <a:r>
              <a:rPr lang="en-US" altLang="en-US" dirty="0">
                <a:solidFill>
                  <a:schemeClr val="tx1"/>
                </a:solidFill>
              </a:rPr>
              <a:t> PG </a:t>
            </a:r>
            <a:r>
              <a:rPr lang="en-US" altLang="en-US" dirty="0" err="1">
                <a:solidFill>
                  <a:schemeClr val="tx1"/>
                </a:solidFill>
              </a:rPr>
              <a:t>dan</a:t>
            </a:r>
            <a:r>
              <a:rPr lang="en-US" altLang="en-US" dirty="0">
                <a:solidFill>
                  <a:schemeClr val="tx1"/>
                </a:solidFill>
              </a:rPr>
              <a:t> Essay, </a:t>
            </a:r>
            <a:r>
              <a:rPr lang="en-US" altLang="en-US" dirty="0" err="1">
                <a:solidFill>
                  <a:schemeClr val="tx1"/>
                </a:solidFill>
              </a:rPr>
              <a:t>dengan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ketentuan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bahwa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tidak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ada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ujian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susulan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kecuali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mahasiswa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dirawat</a:t>
            </a:r>
            <a:r>
              <a:rPr lang="en-US" altLang="en-US" dirty="0">
                <a:solidFill>
                  <a:schemeClr val="tx1"/>
                </a:solidFill>
              </a:rPr>
              <a:t> di RS, </a:t>
            </a:r>
            <a:r>
              <a:rPr lang="en-US" altLang="en-US" dirty="0" err="1">
                <a:solidFill>
                  <a:schemeClr val="tx1"/>
                </a:solidFill>
              </a:rPr>
              <a:t>terdapat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keluarga</a:t>
            </a:r>
            <a:r>
              <a:rPr lang="en-US" altLang="en-US" dirty="0">
                <a:solidFill>
                  <a:schemeClr val="tx1"/>
                </a:solidFill>
              </a:rPr>
              <a:t> yang </a:t>
            </a:r>
            <a:r>
              <a:rPr lang="en-US" altLang="en-US" dirty="0" err="1">
                <a:solidFill>
                  <a:schemeClr val="tx1"/>
                </a:solidFill>
              </a:rPr>
              <a:t>meninggal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dunia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acara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lamaran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menikah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kedinasan</a:t>
            </a:r>
            <a:r>
              <a:rPr lang="en-US" altLang="en-US" dirty="0">
                <a:solidFill>
                  <a:schemeClr val="tx1"/>
                </a:solidFill>
              </a:rPr>
              <a:t> (</a:t>
            </a:r>
            <a:r>
              <a:rPr lang="en-US" altLang="en-US" dirty="0" err="1">
                <a:solidFill>
                  <a:schemeClr val="tx1"/>
                </a:solidFill>
              </a:rPr>
              <a:t>dibuktikan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dengan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adanya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surat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dinas</a:t>
            </a:r>
            <a:r>
              <a:rPr lang="en-US" altLang="en-US" dirty="0">
                <a:solidFill>
                  <a:schemeClr val="tx1"/>
                </a:solidFill>
              </a:rPr>
              <a:t> yang </a:t>
            </a:r>
            <a:r>
              <a:rPr lang="en-US" altLang="en-US" dirty="0" err="1">
                <a:solidFill>
                  <a:schemeClr val="tx1"/>
                </a:solidFill>
              </a:rPr>
              <a:t>resmi</a:t>
            </a:r>
            <a:r>
              <a:rPr lang="en-US" alt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UAS : PG </a:t>
            </a:r>
            <a:r>
              <a:rPr lang="en-US" altLang="en-US" dirty="0" err="1">
                <a:solidFill>
                  <a:schemeClr val="tx1"/>
                </a:solidFill>
              </a:rPr>
              <a:t>dan</a:t>
            </a:r>
            <a:r>
              <a:rPr lang="en-US" altLang="en-US" dirty="0">
                <a:solidFill>
                  <a:schemeClr val="tx1"/>
                </a:solidFill>
              </a:rPr>
              <a:t> Essay (</a:t>
            </a:r>
            <a:r>
              <a:rPr lang="en-US" altLang="en-US" dirty="0" err="1">
                <a:solidFill>
                  <a:schemeClr val="tx1"/>
                </a:solidFill>
              </a:rPr>
              <a:t>sama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dengan</a:t>
            </a:r>
            <a:r>
              <a:rPr lang="en-US" altLang="en-US" dirty="0">
                <a:solidFill>
                  <a:schemeClr val="tx1"/>
                </a:solidFill>
              </a:rPr>
              <a:t> UTS).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Remedial </a:t>
            </a:r>
            <a:r>
              <a:rPr lang="en-US" dirty="0" err="1" smtClean="0">
                <a:solidFill>
                  <a:schemeClr val="tx1"/>
                </a:solidFill>
              </a:rPr>
              <a:t>didakan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bernilai</a:t>
            </a:r>
            <a:r>
              <a:rPr lang="en-US" dirty="0" smtClean="0">
                <a:solidFill>
                  <a:schemeClr val="tx1"/>
                </a:solidFill>
              </a:rPr>
              <a:t> E-C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mendapatkan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maksimal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B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467</TotalTime>
  <Words>1246</Words>
  <Application>Microsoft Office PowerPoint</Application>
  <PresentationFormat>On-screen Show (4:3)</PresentationFormat>
  <Paragraphs>125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0-Blanko-PPT-sesi-1 Baru (3)</vt:lpstr>
      <vt:lpstr>Syefira Salsabila </vt:lpstr>
      <vt:lpstr>VISI DAN MISI UNIVERSITAS ESA UNGGUL </vt:lpstr>
      <vt:lpstr>KEUNGGULAN PS MIK </vt:lpstr>
      <vt:lpstr>PROFIL LULUSAN PS MIK </vt:lpstr>
      <vt:lpstr>KEMAMPUAN AKHIR YANG DIHARAPKAN</vt:lpstr>
      <vt:lpstr>PowerPoint Presentation</vt:lpstr>
      <vt:lpstr>Bobot Penilaian Mata Kuliah</vt:lpstr>
      <vt:lpstr>Bentuk &amp; Metode Pembelajaran</vt:lpstr>
      <vt:lpstr>Bentuk Evaluasi  </vt:lpstr>
      <vt:lpstr>Peraturan Ujian</vt:lpstr>
      <vt:lpstr>PowerPoint Presentation</vt:lpstr>
      <vt:lpstr>PowerPoint Presentation</vt:lpstr>
      <vt:lpstr>PowerPoint Presentation</vt:lpstr>
      <vt:lpstr>Syefira Salsabila </vt:lpstr>
      <vt:lpstr>komunikasi pada cloud computing dikatakan aman jika telah memastikan beberapa hal</vt:lpstr>
      <vt:lpstr>Bahaya pada Teknologi Cloud Computing </vt:lpstr>
      <vt:lpstr>a. Disrupts Services  </vt:lpstr>
      <vt:lpstr>b. Theft of Information  </vt:lpstr>
      <vt:lpstr>c. Loss of Privacy  </vt:lpstr>
      <vt:lpstr>d. Damage information  </vt:lpstr>
      <vt:lpstr>Keamanan Data dan Layanan  </vt:lpstr>
      <vt:lpstr>PowerPoint Presentation</vt:lpstr>
      <vt:lpstr>Adapun prosedur keamanan yang dapat dilakukan </vt:lpstr>
      <vt:lpstr>PowerPoint Presentation</vt:lpstr>
      <vt:lpstr>PowerPoint Presentation</vt:lpstr>
      <vt:lpstr>Serangan-serangan yang pernah terjadi pada cloud database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CHAIRUL</cp:lastModifiedBy>
  <cp:revision>54</cp:revision>
  <dcterms:created xsi:type="dcterms:W3CDTF">2019-09-17T08:27:08Z</dcterms:created>
  <dcterms:modified xsi:type="dcterms:W3CDTF">2020-03-09T04:15:12Z</dcterms:modified>
</cp:coreProperties>
</file>