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sldIdLst>
    <p:sldId id="257" r:id="rId2"/>
    <p:sldId id="283" r:id="rId3"/>
    <p:sldId id="258" r:id="rId4"/>
    <p:sldId id="259" r:id="rId5"/>
    <p:sldId id="268" r:id="rId6"/>
    <p:sldId id="260" r:id="rId7"/>
    <p:sldId id="262" r:id="rId8"/>
    <p:sldId id="275" r:id="rId9"/>
    <p:sldId id="276" r:id="rId10"/>
    <p:sldId id="277" r:id="rId11"/>
    <p:sldId id="278" r:id="rId12"/>
    <p:sldId id="280" r:id="rId13"/>
    <p:sldId id="279" r:id="rId14"/>
    <p:sldId id="281" r:id="rId15"/>
    <p:sldId id="282" r:id="rId16"/>
    <p:sldId id="269" r:id="rId17"/>
    <p:sldId id="263" r:id="rId18"/>
    <p:sldId id="270" r:id="rId19"/>
    <p:sldId id="271" r:id="rId20"/>
    <p:sldId id="272" r:id="rId21"/>
    <p:sldId id="273" r:id="rId22"/>
    <p:sldId id="274" r:id="rId23"/>
    <p:sldId id="26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479" autoAdjust="0"/>
  </p:normalViewPr>
  <p:slideViewPr>
    <p:cSldViewPr>
      <p:cViewPr varScale="1">
        <p:scale>
          <a:sx n="106" d="100"/>
          <a:sy n="106" d="100"/>
        </p:scale>
        <p:origin x="-1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1149E3-9377-46F2-9C2B-939C7155DBE1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B4981-426A-4308-97CD-873671A70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5786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1D6F-B473-4C6F-AD42-D204BEC7A79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B18E-EE57-4A37-A578-2A1C939D90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1D6F-B473-4C6F-AD42-D204BEC7A79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B18E-EE57-4A37-A578-2A1C939D90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1D6F-B473-4C6F-AD42-D204BEC7A79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B18E-EE57-4A37-A578-2A1C939D90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1D6F-B473-4C6F-AD42-D204BEC7A79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B18E-EE57-4A37-A578-2A1C939D90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1D6F-B473-4C6F-AD42-D204BEC7A79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B18E-EE57-4A37-A578-2A1C939D90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1D6F-B473-4C6F-AD42-D204BEC7A79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B18E-EE57-4A37-A578-2A1C939D90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1D6F-B473-4C6F-AD42-D204BEC7A79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B18E-EE57-4A37-A578-2A1C939D90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1D6F-B473-4C6F-AD42-D204BEC7A79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B18E-EE57-4A37-A578-2A1C939D90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1D6F-B473-4C6F-AD42-D204BEC7A79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B18E-EE57-4A37-A578-2A1C939D90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1D6F-B473-4C6F-AD42-D204BEC7A79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B18E-EE57-4A37-A578-2A1C939D90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1D6F-B473-4C6F-AD42-D204BEC7A79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B18E-EE57-4A37-A578-2A1C939D90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C1D6F-B473-4C6F-AD42-D204BEC7A79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FB18E-EE57-4A37-A578-2A1C939D90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229600" cy="3048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 Black" pitchFamily="34" charset="0"/>
              </a:rPr>
              <a:t>ANGGARAN OVERHEAD PABRIK</a:t>
            </a:r>
            <a:endParaRPr lang="en-US" sz="40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648200"/>
            <a:ext cx="8534400" cy="838200"/>
          </a:xfrm>
        </p:spPr>
        <p:txBody>
          <a:bodyPr>
            <a:noAutofit/>
          </a:bodyPr>
          <a:lstStyle/>
          <a:p>
            <a:pPr marL="514350" indent="-514350" algn="ctr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Penganggaran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Biaya</a:t>
            </a:r>
            <a:r>
              <a:rPr lang="en-US" dirty="0" smtClean="0"/>
              <a:t> Overhead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13238257"/>
              </p:ext>
            </p:extLst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Bagian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Biaya</a:t>
                      </a:r>
                      <a:r>
                        <a:rPr lang="en-US" dirty="0" smtClean="0"/>
                        <a:t> Overhead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Produksi</a:t>
                      </a:r>
                      <a:r>
                        <a:rPr lang="en-US" dirty="0" smtClean="0"/>
                        <a:t> 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 26.000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Produksi</a:t>
                      </a:r>
                      <a:r>
                        <a:rPr lang="en-US" baseline="0" dirty="0" smtClean="0"/>
                        <a:t> 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 16.000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Reparasi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   6.000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457200" y="3276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Mentah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58961332"/>
              </p:ext>
            </p:extLst>
          </p:nvPr>
        </p:nvGraphicFramePr>
        <p:xfrm>
          <a:off x="1371600" y="441960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Barang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Biaya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Bahan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Mentah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 70.000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 60.000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38299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Biaya</a:t>
            </a:r>
            <a:r>
              <a:rPr lang="en-US" dirty="0" smtClean="0"/>
              <a:t> Tenaga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96818512"/>
              </p:ext>
            </p:extLst>
          </p:nvPr>
        </p:nvGraphicFramePr>
        <p:xfrm>
          <a:off x="457200" y="1905000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Barang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Biaya</a:t>
                      </a:r>
                      <a:r>
                        <a:rPr lang="en-US" dirty="0" smtClean="0"/>
                        <a:t> Tenaga </a:t>
                      </a:r>
                      <a:r>
                        <a:rPr lang="en-US" dirty="0" err="1" smtClean="0"/>
                        <a:t>Kerja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Langsung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 35.000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 14.000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457200" y="3657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err="1" smtClean="0"/>
              <a:t>Hitunglah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(cost of goods manufactured)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30304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Cara </a:t>
            </a:r>
            <a:r>
              <a:rPr lang="en-US" dirty="0" err="1" smtClean="0"/>
              <a:t>Menjawab</a:t>
            </a:r>
            <a:r>
              <a:rPr lang="en-US" dirty="0" smtClean="0"/>
              <a:t> 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99301127"/>
              </p:ext>
            </p:extLst>
          </p:nvPr>
        </p:nvGraphicFramePr>
        <p:xfrm>
          <a:off x="457200" y="1600200"/>
          <a:ext cx="8229600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Bagian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Perhitungan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Satuan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Kegiatan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Tingkat </a:t>
                      </a:r>
                      <a:r>
                        <a:rPr lang="en-US" dirty="0" err="1" smtClean="0"/>
                        <a:t>Kegiatan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Produksi</a:t>
                      </a:r>
                      <a:r>
                        <a:rPr lang="en-US" dirty="0" smtClean="0"/>
                        <a:t> 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Dari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anggaran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produksi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Unit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Produksi</a:t>
                      </a:r>
                      <a:r>
                        <a:rPr lang="en-US" baseline="0" dirty="0" smtClean="0"/>
                        <a:t> 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 smtClean="0"/>
                        <a:t>Barang</a:t>
                      </a:r>
                      <a:r>
                        <a:rPr lang="en-US" dirty="0" smtClean="0"/>
                        <a:t> A :</a:t>
                      </a:r>
                    </a:p>
                    <a:p>
                      <a:pPr algn="l"/>
                      <a:r>
                        <a:rPr lang="en-US" dirty="0" smtClean="0"/>
                        <a:t>7.000 X 4 DMH</a:t>
                      </a:r>
                    </a:p>
                    <a:p>
                      <a:pPr algn="l"/>
                      <a:r>
                        <a:rPr lang="en-US" dirty="0" smtClean="0"/>
                        <a:t>= 28.000</a:t>
                      </a:r>
                    </a:p>
                    <a:p>
                      <a:pPr algn="l"/>
                      <a:r>
                        <a:rPr lang="en-US" dirty="0" err="1" smtClean="0"/>
                        <a:t>Barang</a:t>
                      </a:r>
                      <a:r>
                        <a:rPr lang="en-US" dirty="0" smtClean="0"/>
                        <a:t> B :</a:t>
                      </a:r>
                    </a:p>
                    <a:p>
                      <a:pPr algn="l"/>
                      <a:r>
                        <a:rPr lang="en-US" dirty="0" smtClean="0"/>
                        <a:t>4.000 X 3 DMH</a:t>
                      </a:r>
                    </a:p>
                    <a:p>
                      <a:pPr algn="l"/>
                      <a:r>
                        <a:rPr lang="en-US" dirty="0" smtClean="0"/>
                        <a:t>= 12.000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DMH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40.000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Reparasi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 smtClean="0"/>
                        <a:t>Bagian</a:t>
                      </a:r>
                      <a:r>
                        <a:rPr lang="en-US" dirty="0" smtClean="0"/>
                        <a:t> I :</a:t>
                      </a:r>
                    </a:p>
                    <a:p>
                      <a:pPr algn="l"/>
                      <a:r>
                        <a:rPr lang="en-US" dirty="0" smtClean="0"/>
                        <a:t>7.000 X 0,20</a:t>
                      </a:r>
                    </a:p>
                    <a:p>
                      <a:pPr algn="l"/>
                      <a:r>
                        <a:rPr lang="en-US" dirty="0" smtClean="0"/>
                        <a:t>= 1.400</a:t>
                      </a:r>
                    </a:p>
                    <a:p>
                      <a:pPr algn="l"/>
                      <a:r>
                        <a:rPr lang="en-US" dirty="0" err="1" smtClean="0"/>
                        <a:t>Bagian</a:t>
                      </a:r>
                      <a:r>
                        <a:rPr lang="en-US" dirty="0" smtClean="0"/>
                        <a:t> II :</a:t>
                      </a:r>
                    </a:p>
                    <a:p>
                      <a:pPr algn="l"/>
                      <a:r>
                        <a:rPr lang="en-US" dirty="0" smtClean="0"/>
                        <a:t>40.000 X 0,07</a:t>
                      </a:r>
                    </a:p>
                    <a:p>
                      <a:pPr algn="l"/>
                      <a:r>
                        <a:rPr lang="en-US" dirty="0" smtClean="0"/>
                        <a:t>= 2.800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DRH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4.200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20754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Cara </a:t>
            </a:r>
            <a:r>
              <a:rPr lang="en-US" dirty="0" err="1" smtClean="0"/>
              <a:t>Menjawab</a:t>
            </a:r>
            <a:r>
              <a:rPr lang="en-US" dirty="0" smtClean="0"/>
              <a:t>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Tingkat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:</a:t>
            </a:r>
          </a:p>
          <a:p>
            <a:pPr marL="0" indent="0">
              <a:buNone/>
            </a:pP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I = 7.000 unit </a:t>
            </a:r>
            <a:r>
              <a:rPr lang="en-US" dirty="0" err="1" smtClean="0"/>
              <a:t>Barang</a:t>
            </a:r>
            <a:r>
              <a:rPr lang="en-US" dirty="0" smtClean="0"/>
              <a:t> A</a:t>
            </a:r>
          </a:p>
          <a:p>
            <a:pPr marL="0" indent="0">
              <a:buNone/>
            </a:pP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II = 40.000 unit DHM</a:t>
            </a:r>
          </a:p>
          <a:p>
            <a:pPr marL="0" indent="0">
              <a:buNone/>
            </a:pP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Reparasi</a:t>
            </a:r>
            <a:r>
              <a:rPr lang="en-US" dirty="0" smtClean="0"/>
              <a:t>    = 4.200 DRH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32136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algn="l"/>
            <a:r>
              <a:rPr lang="en-US" dirty="0" smtClean="0"/>
              <a:t>Cara </a:t>
            </a:r>
            <a:r>
              <a:rPr lang="en-US" dirty="0" err="1" smtClean="0"/>
              <a:t>Menjawab</a:t>
            </a:r>
            <a:r>
              <a:rPr lang="en-US" dirty="0" smtClean="0"/>
              <a:t> 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48377203"/>
              </p:ext>
            </p:extLst>
          </p:nvPr>
        </p:nvGraphicFramePr>
        <p:xfrm>
          <a:off x="533400" y="1295400"/>
          <a:ext cx="8229600" cy="483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1447800"/>
                <a:gridCol w="152400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Keterangan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Bagian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Produksi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Biaya</a:t>
                      </a:r>
                      <a:r>
                        <a:rPr lang="en-US" sz="1400" dirty="0" smtClean="0"/>
                        <a:t> overhead </a:t>
                      </a:r>
                      <a:r>
                        <a:rPr lang="en-US" sz="1400" dirty="0" err="1" smtClean="0"/>
                        <a:t>bagian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produksi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pengalokasian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biaya</a:t>
                      </a:r>
                      <a:r>
                        <a:rPr lang="en-US" sz="1400" dirty="0" smtClean="0"/>
                        <a:t> overhead </a:t>
                      </a:r>
                      <a:r>
                        <a:rPr lang="en-US" sz="1400" dirty="0" err="1" smtClean="0"/>
                        <a:t>bagian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reparasi</a:t>
                      </a:r>
                      <a:r>
                        <a:rPr lang="en-US" sz="1400" baseline="0" dirty="0" smtClean="0"/>
                        <a:t> (</a:t>
                      </a:r>
                      <a:r>
                        <a:rPr lang="en-US" sz="1400" baseline="0" dirty="0" err="1" smtClean="0"/>
                        <a:t>dengan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dasar</a:t>
                      </a:r>
                      <a:r>
                        <a:rPr lang="en-US" sz="1400" baseline="0" dirty="0" smtClean="0"/>
                        <a:t> DRH) :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Rp</a:t>
                      </a:r>
                      <a:r>
                        <a:rPr lang="en-US" sz="1400" dirty="0" smtClean="0"/>
                        <a:t> 26.000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Rp</a:t>
                      </a:r>
                      <a:r>
                        <a:rPr lang="en-US" sz="1400" dirty="0" smtClean="0"/>
                        <a:t> 16.000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Bagian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Produksi</a:t>
                      </a:r>
                      <a:r>
                        <a:rPr lang="en-US" sz="1400" baseline="0" dirty="0" smtClean="0"/>
                        <a:t> I :</a:t>
                      </a:r>
                    </a:p>
                    <a:p>
                      <a:r>
                        <a:rPr lang="en-US" sz="1400" baseline="0" dirty="0" smtClean="0"/>
                        <a:t>= </a:t>
                      </a:r>
                      <a:r>
                        <a:rPr lang="en-US" sz="1400" u="sng" baseline="0" dirty="0" smtClean="0"/>
                        <a:t>1.400</a:t>
                      </a:r>
                      <a:r>
                        <a:rPr lang="en-US" sz="1400" baseline="0" dirty="0" smtClean="0"/>
                        <a:t> X </a:t>
                      </a:r>
                      <a:r>
                        <a:rPr lang="en-US" sz="1400" baseline="0" dirty="0" err="1" smtClean="0"/>
                        <a:t>Rp</a:t>
                      </a:r>
                      <a:r>
                        <a:rPr lang="en-US" sz="1400" baseline="0" dirty="0" smtClean="0"/>
                        <a:t> 6.000</a:t>
                      </a:r>
                    </a:p>
                    <a:p>
                      <a:r>
                        <a:rPr lang="en-US" sz="1400" baseline="0" dirty="0" smtClean="0"/>
                        <a:t>   4.200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Rp</a:t>
                      </a:r>
                      <a:r>
                        <a:rPr lang="en-US" sz="1400" dirty="0" smtClean="0"/>
                        <a:t> 2.000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Bagian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Produksi</a:t>
                      </a:r>
                      <a:r>
                        <a:rPr lang="en-US" sz="1400" dirty="0" smtClean="0"/>
                        <a:t> II :</a:t>
                      </a:r>
                    </a:p>
                    <a:p>
                      <a:r>
                        <a:rPr lang="en-US" sz="1400" dirty="0" smtClean="0"/>
                        <a:t>=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u="sng" baseline="0" dirty="0" smtClean="0"/>
                        <a:t>2.800</a:t>
                      </a:r>
                      <a:r>
                        <a:rPr lang="en-US" sz="1400" baseline="0" dirty="0" smtClean="0"/>
                        <a:t> X </a:t>
                      </a:r>
                      <a:r>
                        <a:rPr lang="en-US" sz="1400" baseline="0" dirty="0" err="1" smtClean="0"/>
                        <a:t>Rp</a:t>
                      </a:r>
                      <a:r>
                        <a:rPr lang="en-US" sz="1400" baseline="0" dirty="0" smtClean="0"/>
                        <a:t> 6.000</a:t>
                      </a:r>
                    </a:p>
                    <a:p>
                      <a:r>
                        <a:rPr lang="en-US" sz="1400" baseline="0" dirty="0" smtClean="0"/>
                        <a:t>   4.200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Rp</a:t>
                      </a:r>
                      <a:r>
                        <a:rPr lang="en-US" sz="1400" dirty="0" smtClean="0"/>
                        <a:t>     4.000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Jumlah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biaya</a:t>
                      </a:r>
                      <a:r>
                        <a:rPr lang="en-US" sz="1400" baseline="0" dirty="0" smtClean="0"/>
                        <a:t> overhead yang </a:t>
                      </a:r>
                      <a:r>
                        <a:rPr lang="en-US" sz="1400" baseline="0" dirty="0" err="1" smtClean="0"/>
                        <a:t>akan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dialokasikan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ke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barang</a:t>
                      </a:r>
                      <a:r>
                        <a:rPr lang="en-US" sz="1400" baseline="0" dirty="0" smtClean="0"/>
                        <a:t> A </a:t>
                      </a:r>
                      <a:r>
                        <a:rPr lang="en-US" sz="1400" baseline="0" dirty="0" err="1" smtClean="0"/>
                        <a:t>dan</a:t>
                      </a:r>
                      <a:r>
                        <a:rPr lang="en-US" sz="1400" baseline="0" dirty="0" smtClean="0"/>
                        <a:t> 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Rp</a:t>
                      </a:r>
                      <a:r>
                        <a:rPr lang="en-US" sz="1400" dirty="0" smtClean="0"/>
                        <a:t> 28.000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Rp</a:t>
                      </a:r>
                      <a:r>
                        <a:rPr lang="en-US" sz="1400" dirty="0" smtClean="0"/>
                        <a:t> 20.000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Tingkat </a:t>
                      </a:r>
                      <a:r>
                        <a:rPr lang="en-US" sz="1400" dirty="0" err="1" smtClean="0"/>
                        <a:t>Kegiatan</a:t>
                      </a:r>
                      <a:r>
                        <a:rPr lang="en-US" sz="1400" dirty="0" smtClean="0"/>
                        <a:t> :</a:t>
                      </a:r>
                    </a:p>
                    <a:p>
                      <a:r>
                        <a:rPr lang="en-US" sz="1400" dirty="0" err="1" smtClean="0"/>
                        <a:t>Bagian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Produksi</a:t>
                      </a:r>
                      <a:r>
                        <a:rPr lang="en-US" sz="1400" dirty="0" smtClean="0"/>
                        <a:t> I (</a:t>
                      </a:r>
                      <a:r>
                        <a:rPr lang="en-US" sz="1400" dirty="0" err="1" smtClean="0"/>
                        <a:t>dalam</a:t>
                      </a:r>
                      <a:r>
                        <a:rPr lang="en-US" sz="1400" baseline="0" dirty="0" smtClean="0"/>
                        <a:t> unit A)</a:t>
                      </a:r>
                    </a:p>
                    <a:p>
                      <a:r>
                        <a:rPr lang="en-US" sz="1400" baseline="0" dirty="0" err="1" smtClean="0"/>
                        <a:t>Bagian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Produksi</a:t>
                      </a:r>
                      <a:r>
                        <a:rPr lang="en-US" sz="1400" baseline="0" dirty="0" smtClean="0"/>
                        <a:t> II (</a:t>
                      </a:r>
                      <a:r>
                        <a:rPr lang="en-US" sz="1400" baseline="0" dirty="0" err="1" smtClean="0"/>
                        <a:t>dalam</a:t>
                      </a:r>
                      <a:r>
                        <a:rPr lang="en-US" sz="1400" baseline="0" dirty="0" smtClean="0"/>
                        <a:t> DMH)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/>
                    </a:p>
                    <a:p>
                      <a:pPr algn="ctr"/>
                      <a:r>
                        <a:rPr lang="en-US" sz="1400" dirty="0" smtClean="0"/>
                        <a:t>7.000</a:t>
                      </a:r>
                      <a:r>
                        <a:rPr lang="en-US" sz="1400" baseline="0" dirty="0" smtClean="0"/>
                        <a:t> unit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/>
                    </a:p>
                    <a:p>
                      <a:pPr algn="ctr"/>
                      <a:endParaRPr lang="en-US" sz="1400" dirty="0" smtClean="0"/>
                    </a:p>
                    <a:p>
                      <a:pPr algn="ctr"/>
                      <a:r>
                        <a:rPr lang="en-US" sz="1400" dirty="0" smtClean="0"/>
                        <a:t>40.000 DMH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Tarif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biaya</a:t>
                      </a:r>
                      <a:r>
                        <a:rPr lang="en-US" baseline="0" dirty="0" smtClean="0"/>
                        <a:t> overhead (overhead rate)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2440">
                <a:tc>
                  <a:txBody>
                    <a:bodyPr/>
                    <a:lstStyle/>
                    <a:p>
                      <a:pPr algn="l"/>
                      <a:r>
                        <a:rPr lang="en-US" sz="1800" dirty="0" err="1" smtClean="0"/>
                        <a:t>Bagian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Produksi</a:t>
                      </a:r>
                      <a:r>
                        <a:rPr lang="en-US" sz="1800" dirty="0" smtClean="0"/>
                        <a:t> I (per</a:t>
                      </a:r>
                      <a:r>
                        <a:rPr lang="en-US" sz="1800" baseline="0" dirty="0" smtClean="0"/>
                        <a:t> unit A)</a:t>
                      </a:r>
                    </a:p>
                    <a:p>
                      <a:pPr algn="l"/>
                      <a:r>
                        <a:rPr lang="en-US" sz="1800" baseline="0" dirty="0" err="1" smtClean="0"/>
                        <a:t>Bagian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Produksi</a:t>
                      </a:r>
                      <a:r>
                        <a:rPr lang="en-US" sz="1800" baseline="0" dirty="0" smtClean="0"/>
                        <a:t> II (per DMH)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 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31487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algn="l"/>
            <a:r>
              <a:rPr lang="en-US" dirty="0" smtClean="0"/>
              <a:t>Cara </a:t>
            </a:r>
            <a:r>
              <a:rPr lang="en-US" dirty="0" err="1" smtClean="0"/>
              <a:t>Menjawab</a:t>
            </a:r>
            <a:r>
              <a:rPr lang="en-US" dirty="0" smtClean="0"/>
              <a:t> 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111635"/>
              </p:ext>
            </p:extLst>
          </p:nvPr>
        </p:nvGraphicFramePr>
        <p:xfrm>
          <a:off x="457200" y="1219200"/>
          <a:ext cx="8229600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/>
                <a:gridCol w="1143000"/>
                <a:gridCol w="1143000"/>
                <a:gridCol w="1371600"/>
                <a:gridCol w="1143000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en-US" dirty="0" err="1" smtClean="0"/>
                        <a:t>Keterangan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Barang</a:t>
                      </a:r>
                      <a:r>
                        <a:rPr lang="en-US" dirty="0" smtClean="0"/>
                        <a:t> A ( 7.000 unit)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Barang</a:t>
                      </a:r>
                      <a:r>
                        <a:rPr lang="en-US" dirty="0" smtClean="0"/>
                        <a:t> B (4.000 unit)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 (</a:t>
                      </a:r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 unit (</a:t>
                      </a:r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 (</a:t>
                      </a:r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 Unit (</a:t>
                      </a:r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Biaya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bahan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mentah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langsung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Biaya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tenaga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kerja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langsung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Biaya</a:t>
                      </a:r>
                      <a:r>
                        <a:rPr lang="en-US" dirty="0" smtClean="0"/>
                        <a:t> Overhead </a:t>
                      </a:r>
                      <a:r>
                        <a:rPr lang="en-US" dirty="0" err="1" smtClean="0"/>
                        <a:t>Barang</a:t>
                      </a:r>
                      <a:r>
                        <a:rPr lang="en-US" dirty="0" smtClean="0"/>
                        <a:t>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Bagian</a:t>
                      </a:r>
                      <a:r>
                        <a:rPr lang="en-US" baseline="0" dirty="0" smtClean="0"/>
                        <a:t> I:</a:t>
                      </a:r>
                    </a:p>
                    <a:p>
                      <a:r>
                        <a:rPr lang="en-US" baseline="0" dirty="0" smtClean="0"/>
                        <a:t>= 7.000 X </a:t>
                      </a:r>
                      <a:r>
                        <a:rPr lang="en-US" baseline="0" dirty="0" err="1" smtClean="0"/>
                        <a:t>Rp</a:t>
                      </a:r>
                      <a:r>
                        <a:rPr lang="en-US" baseline="0" dirty="0" smtClean="0"/>
                        <a:t> 4</a:t>
                      </a:r>
                    </a:p>
                    <a:p>
                      <a:r>
                        <a:rPr lang="en-US" baseline="0" dirty="0" smtClean="0"/>
                        <a:t>= </a:t>
                      </a:r>
                      <a:r>
                        <a:rPr lang="en-US" baseline="0" dirty="0" err="1" smtClean="0"/>
                        <a:t>Rp</a:t>
                      </a:r>
                      <a:r>
                        <a:rPr lang="en-US" baseline="0" dirty="0" smtClean="0"/>
                        <a:t> 28.000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Bagian</a:t>
                      </a:r>
                      <a:r>
                        <a:rPr lang="en-US" dirty="0" smtClean="0"/>
                        <a:t> II:</a:t>
                      </a:r>
                    </a:p>
                    <a:p>
                      <a:r>
                        <a:rPr lang="en-US" dirty="0" smtClean="0"/>
                        <a:t>= 7.000 X 4 DMH X </a:t>
                      </a:r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 0,5</a:t>
                      </a:r>
                    </a:p>
                    <a:p>
                      <a:r>
                        <a:rPr lang="en-US" dirty="0" smtClean="0"/>
                        <a:t>= 14.000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Barang</a:t>
                      </a:r>
                      <a:r>
                        <a:rPr lang="en-US" dirty="0" smtClean="0"/>
                        <a:t>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Bagian</a:t>
                      </a:r>
                      <a:r>
                        <a:rPr lang="en-US" dirty="0" smtClean="0"/>
                        <a:t> II:</a:t>
                      </a:r>
                    </a:p>
                    <a:p>
                      <a:r>
                        <a:rPr lang="en-US" dirty="0" smtClean="0"/>
                        <a:t>= 4.000 X 3 DMH X </a:t>
                      </a:r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 0,5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Jumlah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147.000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84269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89038"/>
          </a:xfrm>
        </p:spPr>
        <p:txBody>
          <a:bodyPr>
            <a:normAutofit/>
          </a:bodyPr>
          <a:lstStyle/>
          <a:p>
            <a:pPr algn="l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Sifat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Biaya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Overhead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Pabrik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endParaRPr lang="en-US" dirty="0" smtClean="0"/>
          </a:p>
          <a:p>
            <a:pPr marL="517525" indent="-517525" algn="just">
              <a:buNone/>
              <a:tabLst>
                <a:tab pos="463550" algn="l"/>
              </a:tabLst>
            </a:pPr>
            <a:r>
              <a:rPr lang="en-US" dirty="0"/>
              <a:t> </a:t>
            </a:r>
            <a:r>
              <a:rPr lang="en-US" dirty="0" smtClean="0"/>
              <a:t>     		</a:t>
            </a:r>
            <a:r>
              <a:rPr lang="en-US" dirty="0" err="1" smtClean="0"/>
              <a:t>Biaya</a:t>
            </a:r>
            <a:r>
              <a:rPr lang="en-US" dirty="0" smtClean="0"/>
              <a:t> yang </a:t>
            </a:r>
            <a:r>
              <a:rPr lang="en-US" dirty="0" err="1" smtClean="0"/>
              <a:t>jumlahnya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berubah</a:t>
            </a:r>
            <a:r>
              <a:rPr lang="en-US" dirty="0" smtClean="0"/>
              <a:t> (</a:t>
            </a:r>
            <a:r>
              <a:rPr lang="en-US" dirty="0" err="1" smtClean="0"/>
              <a:t>tetap</a:t>
            </a:r>
            <a:r>
              <a:rPr lang="en-US" dirty="0" smtClean="0"/>
              <a:t>)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. </a:t>
            </a:r>
            <a:r>
              <a:rPr lang="en-US" dirty="0" err="1" smtClean="0"/>
              <a:t>Contoh</a:t>
            </a:r>
            <a:r>
              <a:rPr lang="en-US" dirty="0" smtClean="0"/>
              <a:t> :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depresiasi</a:t>
            </a:r>
            <a:r>
              <a:rPr lang="en-US" dirty="0" smtClean="0"/>
              <a:t> </a:t>
            </a:r>
            <a:r>
              <a:rPr lang="en-US" dirty="0" err="1" smtClean="0"/>
              <a:t>gedung</a:t>
            </a:r>
            <a:r>
              <a:rPr lang="en-US" dirty="0" smtClean="0"/>
              <a:t>, </a:t>
            </a:r>
            <a:r>
              <a:rPr lang="en-US" dirty="0" err="1" smtClean="0"/>
              <a:t>mesin</a:t>
            </a:r>
            <a:r>
              <a:rPr lang="en-US" dirty="0" smtClean="0"/>
              <a:t>, </a:t>
            </a:r>
            <a:r>
              <a:rPr lang="en-US" dirty="0" err="1" smtClean="0"/>
              <a:t>kendaraan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gaji</a:t>
            </a:r>
            <a:r>
              <a:rPr lang="en-US" dirty="0" smtClean="0"/>
              <a:t> </a:t>
            </a:r>
            <a:r>
              <a:rPr lang="en-US" dirty="0" err="1" smtClean="0"/>
              <a:t>pegawai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.</a:t>
            </a:r>
          </a:p>
          <a:p>
            <a:pPr marL="514350" indent="-514350" algn="just">
              <a:buFont typeface="+mj-lt"/>
              <a:buAutoNum type="arabicPeriod" startAt="2"/>
            </a:pP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endParaRPr lang="en-US" dirty="0" smtClean="0"/>
          </a:p>
          <a:p>
            <a:pPr marL="517525" indent="-517525" algn="just">
              <a:buNone/>
            </a:pPr>
            <a:r>
              <a:rPr lang="en-US" dirty="0"/>
              <a:t> </a:t>
            </a:r>
            <a:r>
              <a:rPr lang="en-US" dirty="0" smtClean="0"/>
              <a:t>     	</a:t>
            </a:r>
            <a:r>
              <a:rPr lang="en-US" dirty="0" err="1" smtClean="0"/>
              <a:t>Biaya</a:t>
            </a:r>
            <a:r>
              <a:rPr lang="en-US" dirty="0" smtClean="0"/>
              <a:t> yang </a:t>
            </a:r>
            <a:r>
              <a:rPr lang="en-US" dirty="0" err="1" smtClean="0"/>
              <a:t>jumlahnya</a:t>
            </a:r>
            <a:r>
              <a:rPr lang="en-US" dirty="0" smtClean="0"/>
              <a:t> </a:t>
            </a:r>
            <a:r>
              <a:rPr lang="en-US" dirty="0" err="1" smtClean="0"/>
              <a:t>berubah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. </a:t>
            </a:r>
            <a:r>
              <a:rPr lang="en-US" dirty="0" err="1" smtClean="0"/>
              <a:t>Contoh</a:t>
            </a:r>
            <a:r>
              <a:rPr lang="en-US" dirty="0" smtClean="0"/>
              <a:t> :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penolong</a:t>
            </a:r>
            <a:r>
              <a:rPr lang="en-US" dirty="0" smtClean="0"/>
              <a:t>.</a:t>
            </a:r>
          </a:p>
          <a:p>
            <a:pPr marL="514350" indent="-514350" algn="just">
              <a:buFont typeface="+mj-lt"/>
              <a:buAutoNum type="arabicPeriod" startAt="3"/>
            </a:pP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Semivariabel</a:t>
            </a:r>
            <a:endParaRPr lang="en-US" dirty="0" smtClean="0"/>
          </a:p>
          <a:p>
            <a:pPr marL="463550" indent="-463550" algn="just">
              <a:buNone/>
            </a:pPr>
            <a:r>
              <a:rPr lang="en-US" dirty="0"/>
              <a:t> </a:t>
            </a:r>
            <a:r>
              <a:rPr lang="en-US" dirty="0" smtClean="0"/>
              <a:t>     	</a:t>
            </a:r>
            <a:r>
              <a:rPr lang="en-US" dirty="0" err="1" smtClean="0"/>
              <a:t>Biaya</a:t>
            </a:r>
            <a:r>
              <a:rPr lang="en-US" dirty="0" smtClean="0"/>
              <a:t> yang </a:t>
            </a:r>
            <a:r>
              <a:rPr lang="en-US" dirty="0" err="1" smtClean="0"/>
              <a:t>jumlahnya</a:t>
            </a:r>
            <a:r>
              <a:rPr lang="en-US" dirty="0" smtClean="0"/>
              <a:t> </a:t>
            </a:r>
            <a:r>
              <a:rPr lang="en-US" dirty="0" err="1" smtClean="0"/>
              <a:t>berubah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proporsional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. </a:t>
            </a:r>
            <a:r>
              <a:rPr lang="en-US" dirty="0" err="1" smtClean="0"/>
              <a:t>Contoh</a:t>
            </a:r>
            <a:r>
              <a:rPr lang="en-US" dirty="0" smtClean="0"/>
              <a:t> :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pemeliharaan</a:t>
            </a:r>
            <a:r>
              <a:rPr lang="en-US" dirty="0" smtClean="0"/>
              <a:t>,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76767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89038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Penyusunan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Anggaran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Biaya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Overhead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Pabrik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525963"/>
          </a:xfrm>
        </p:spPr>
        <p:txBody>
          <a:bodyPr>
            <a:normAutofit fontScale="92500" lnSpcReduction="10000"/>
          </a:bodyPr>
          <a:lstStyle/>
          <a:p>
            <a:pPr marL="463550" indent="-463550" algn="just">
              <a:buFont typeface="Wingdings" pitchFamily="2" charset="2"/>
              <a:buChar char="v"/>
            </a:pPr>
            <a:r>
              <a:rPr lang="en-US" dirty="0" err="1" smtClean="0"/>
              <a:t>Biaya</a:t>
            </a:r>
            <a:r>
              <a:rPr lang="en-US" dirty="0" smtClean="0"/>
              <a:t> yang </a:t>
            </a:r>
            <a:r>
              <a:rPr lang="en-US" dirty="0" err="1" smtClean="0"/>
              <a:t>sifatnya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datang</a:t>
            </a:r>
            <a:r>
              <a:rPr lang="en-US" dirty="0" smtClean="0"/>
              <a:t> </a:t>
            </a:r>
            <a:r>
              <a:rPr lang="en-US" dirty="0" err="1" smtClean="0"/>
              <a:t>ditentukan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sebelumnya</a:t>
            </a:r>
            <a:r>
              <a:rPr lang="en-US" dirty="0" smtClean="0"/>
              <a:t>.</a:t>
            </a:r>
          </a:p>
          <a:p>
            <a:pPr marL="463550" indent="-463550" algn="just">
              <a:buFont typeface="Wingdings" pitchFamily="2" charset="2"/>
              <a:buChar char="v"/>
            </a:pPr>
            <a:r>
              <a:rPr lang="en-US" dirty="0" err="1" smtClean="0"/>
              <a:t>Biaya</a:t>
            </a:r>
            <a:r>
              <a:rPr lang="en-US" dirty="0" smtClean="0"/>
              <a:t> yang </a:t>
            </a:r>
            <a:r>
              <a:rPr lang="en-US" dirty="0" err="1" smtClean="0"/>
              <a:t>sifatnya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ditentukan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tarif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yang </a:t>
            </a:r>
            <a:r>
              <a:rPr lang="en-US" dirty="0" err="1" smtClean="0"/>
              <a:t>disesuaikan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datang</a:t>
            </a:r>
            <a:r>
              <a:rPr lang="en-US" dirty="0" smtClean="0"/>
              <a:t>.</a:t>
            </a:r>
          </a:p>
          <a:p>
            <a:pPr marL="463550" indent="-463550" algn="just">
              <a:buFont typeface="Wingdings" pitchFamily="2" charset="2"/>
              <a:buChar char="v"/>
            </a:pPr>
            <a:r>
              <a:rPr lang="en-US" dirty="0" err="1" smtClean="0"/>
              <a:t>Biaya</a:t>
            </a:r>
            <a:r>
              <a:rPr lang="en-US" dirty="0" smtClean="0"/>
              <a:t> yang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semivariabel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ditentukan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menganalisis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yang </a:t>
            </a:r>
            <a:r>
              <a:rPr lang="en-US" dirty="0" err="1" smtClean="0"/>
              <a:t>lalu</a:t>
            </a:r>
            <a:r>
              <a:rPr lang="en-US" dirty="0" smtClean="0"/>
              <a:t>,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mengelompokkannya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. </a:t>
            </a:r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err="1" smtClean="0"/>
              <a:t>Kapasitas</a:t>
            </a:r>
            <a:r>
              <a:rPr lang="en-US" sz="3200" dirty="0" smtClean="0"/>
              <a:t> yang </a:t>
            </a:r>
            <a:r>
              <a:rPr lang="en-US" sz="3200" dirty="0" err="1" smtClean="0"/>
              <a:t>dipakai</a:t>
            </a:r>
            <a:r>
              <a:rPr lang="en-US" sz="3200" dirty="0" smtClean="0"/>
              <a:t> </a:t>
            </a:r>
            <a:r>
              <a:rPr lang="en-US" sz="3200" dirty="0" err="1" smtClean="0"/>
              <a:t>sebagai</a:t>
            </a:r>
            <a:r>
              <a:rPr lang="en-US" sz="3200" dirty="0" smtClean="0"/>
              <a:t> </a:t>
            </a:r>
            <a:r>
              <a:rPr lang="en-US" sz="3200" dirty="0" err="1" smtClean="0"/>
              <a:t>dasar</a:t>
            </a:r>
            <a:r>
              <a:rPr lang="en-US" sz="3200" dirty="0" smtClean="0"/>
              <a:t> </a:t>
            </a:r>
            <a:r>
              <a:rPr lang="en-US" sz="3200" dirty="0" err="1" smtClean="0"/>
              <a:t>penyusunan</a:t>
            </a:r>
            <a:r>
              <a:rPr lang="en-US" sz="3200" dirty="0" smtClean="0"/>
              <a:t> </a:t>
            </a:r>
            <a:r>
              <a:rPr lang="en-US" sz="3200" dirty="0" err="1" smtClean="0"/>
              <a:t>anggaran</a:t>
            </a:r>
            <a:r>
              <a:rPr lang="en-US" sz="3200" dirty="0" smtClean="0"/>
              <a:t> </a:t>
            </a:r>
            <a:r>
              <a:rPr lang="en-US" sz="3200" dirty="0" err="1" smtClean="0"/>
              <a:t>biaya</a:t>
            </a:r>
            <a:r>
              <a:rPr lang="en-US" sz="3200" dirty="0" smtClean="0"/>
              <a:t> overhead </a:t>
            </a:r>
            <a:r>
              <a:rPr lang="en-US" sz="3200" dirty="0" err="1" smtClean="0"/>
              <a:t>pabrik</a:t>
            </a:r>
            <a:r>
              <a:rPr lang="en-US" sz="3200" dirty="0" smtClean="0"/>
              <a:t> 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eriod"/>
            </a:pPr>
            <a:r>
              <a:rPr lang="en-US" dirty="0" err="1" smtClean="0"/>
              <a:t>Kapasitas</a:t>
            </a:r>
            <a:r>
              <a:rPr lang="en-US" dirty="0" smtClean="0"/>
              <a:t> </a:t>
            </a:r>
            <a:r>
              <a:rPr lang="en-US" dirty="0" err="1" smtClean="0"/>
              <a:t>praktis</a:t>
            </a:r>
            <a:endParaRPr lang="en-US" dirty="0" smtClean="0"/>
          </a:p>
          <a:p>
            <a:pPr marL="514350" indent="-514350">
              <a:buFont typeface="+mj-lt"/>
              <a:buAutoNum type="alphaLcPeriod"/>
            </a:pPr>
            <a:r>
              <a:rPr lang="en-US" dirty="0" err="1" smtClean="0"/>
              <a:t>Kapasitas</a:t>
            </a:r>
            <a:r>
              <a:rPr lang="en-US" dirty="0" smtClean="0"/>
              <a:t> normal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err="1" smtClean="0"/>
              <a:t>Kapasitas</a:t>
            </a:r>
            <a:r>
              <a:rPr lang="en-US" dirty="0" smtClean="0"/>
              <a:t> </a:t>
            </a:r>
            <a:r>
              <a:rPr lang="en-US" dirty="0" err="1" smtClean="0"/>
              <a:t>sesungguhnya</a:t>
            </a:r>
            <a:r>
              <a:rPr lang="en-US" dirty="0" smtClean="0"/>
              <a:t> yang </a:t>
            </a:r>
            <a:r>
              <a:rPr lang="en-US" dirty="0" err="1" smtClean="0"/>
              <a:t>diharapkan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2678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Alokasi</a:t>
            </a:r>
            <a:r>
              <a:rPr lang="en-US" dirty="0" smtClean="0"/>
              <a:t> BOP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0980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Pembagian</a:t>
            </a:r>
            <a:r>
              <a:rPr lang="en-US" dirty="0" smtClean="0"/>
              <a:t> BOP </a:t>
            </a:r>
            <a:r>
              <a:rPr lang="en-US" dirty="0" err="1" smtClean="0"/>
              <a:t>departemen</a:t>
            </a:r>
            <a:r>
              <a:rPr lang="en-US" dirty="0" smtClean="0"/>
              <a:t> </a:t>
            </a:r>
            <a:r>
              <a:rPr lang="en-US" dirty="0" err="1" smtClean="0"/>
              <a:t>pembantu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departemen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departemen</a:t>
            </a:r>
            <a:r>
              <a:rPr lang="en-US" dirty="0" smtClean="0"/>
              <a:t> </a:t>
            </a:r>
            <a:r>
              <a:rPr lang="en-US" dirty="0" err="1" smtClean="0"/>
              <a:t>pembantu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departemen</a:t>
            </a:r>
            <a:r>
              <a:rPr lang="en-US" dirty="0" smtClean="0"/>
              <a:t> </a:t>
            </a:r>
            <a:r>
              <a:rPr lang="en-US" dirty="0" err="1" smtClean="0"/>
              <a:t>pembantu</a:t>
            </a:r>
            <a:r>
              <a:rPr lang="en-US" dirty="0" smtClean="0"/>
              <a:t> yang lain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departemen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86298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 Black" pitchFamily="34" charset="0"/>
              </a:rPr>
              <a:t>TUJUAN PEMBELAJARAN</a:t>
            </a:r>
            <a:endParaRPr lang="en-US" sz="40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953000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Memahami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pengertian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anggaran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biaya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overhead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pabrik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Menjelaskan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kegunaan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anggaran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biaya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overhead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pabrik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Menjelaskan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faktor-faktor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mempengaruhi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penyusunan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anggaran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biaya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overhead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pabrik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Menghitung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pokok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produksi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Menyusun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anggaran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biaya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overhead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pabrik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Ilustrasi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PT Geronimo</a:t>
            </a:r>
          </a:p>
          <a:p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Bagian</a:t>
            </a:r>
            <a:r>
              <a:rPr lang="en-US" dirty="0" smtClean="0"/>
              <a:t> I     = </a:t>
            </a:r>
            <a:r>
              <a:rPr lang="en-US" dirty="0" err="1" smtClean="0"/>
              <a:t>Rp</a:t>
            </a:r>
            <a:r>
              <a:rPr lang="en-US" dirty="0" smtClean="0"/>
              <a:t> 12.000.000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Bagian</a:t>
            </a:r>
            <a:r>
              <a:rPr lang="en-US" dirty="0" smtClean="0"/>
              <a:t> II    = </a:t>
            </a:r>
            <a:r>
              <a:rPr lang="en-US" dirty="0" err="1" smtClean="0"/>
              <a:t>Rp</a:t>
            </a:r>
            <a:r>
              <a:rPr lang="en-US" dirty="0" smtClean="0"/>
              <a:t> 20.000.000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Bagian</a:t>
            </a:r>
            <a:r>
              <a:rPr lang="en-US" dirty="0" smtClean="0"/>
              <a:t> III   = </a:t>
            </a:r>
            <a:r>
              <a:rPr lang="en-US" dirty="0" err="1" smtClean="0"/>
              <a:t>Rp</a:t>
            </a:r>
            <a:r>
              <a:rPr lang="en-US" dirty="0" smtClean="0"/>
              <a:t> 10.000.000</a:t>
            </a:r>
          </a:p>
          <a:p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Bagian</a:t>
            </a:r>
            <a:r>
              <a:rPr lang="en-US" dirty="0" smtClean="0"/>
              <a:t> I     = </a:t>
            </a:r>
            <a:r>
              <a:rPr lang="en-US" dirty="0" err="1" smtClean="0"/>
              <a:t>Rp</a:t>
            </a:r>
            <a:r>
              <a:rPr lang="en-US" dirty="0" smtClean="0"/>
              <a:t> 2.500.000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Bagian</a:t>
            </a:r>
            <a:r>
              <a:rPr lang="en-US" dirty="0" smtClean="0"/>
              <a:t> II    = </a:t>
            </a:r>
            <a:r>
              <a:rPr lang="en-US" dirty="0" err="1" smtClean="0"/>
              <a:t>Rp</a:t>
            </a:r>
            <a:r>
              <a:rPr lang="en-US" dirty="0" smtClean="0"/>
              <a:t> 5.000.000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2939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Proposi</a:t>
            </a:r>
            <a:r>
              <a:rPr lang="en-US" dirty="0" smtClean="0"/>
              <a:t> </a:t>
            </a:r>
            <a:r>
              <a:rPr lang="en-US" dirty="0" err="1" smtClean="0"/>
              <a:t>Pemakaian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3305289"/>
              </p:ext>
            </p:extLst>
          </p:nvPr>
        </p:nvGraphicFramePr>
        <p:xfrm>
          <a:off x="381000" y="1981200"/>
          <a:ext cx="82296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2819400"/>
                <a:gridCol w="36576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Bagian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Jasa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Pembantu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30 %</a:t>
                      </a:r>
                      <a:endParaRPr lang="en-US" dirty="0"/>
                    </a:p>
                  </a:txBody>
                  <a:tcPr/>
                </a:tc>
              </a:tr>
              <a:tr h="4216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25 %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1781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err="1" smtClean="0"/>
              <a:t>Alokasi</a:t>
            </a:r>
            <a:r>
              <a:rPr lang="en-US" sz="2800" b="1" dirty="0" smtClean="0"/>
              <a:t> BOP </a:t>
            </a:r>
            <a:r>
              <a:rPr lang="en-US" sz="2800" b="1" dirty="0" err="1" smtClean="0"/>
              <a:t>berdasarkan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Proporsi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Pemakaian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Jasa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17896001"/>
              </p:ext>
            </p:extLst>
          </p:nvPr>
        </p:nvGraphicFramePr>
        <p:xfrm>
          <a:off x="457200" y="1981200"/>
          <a:ext cx="78485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9478"/>
                <a:gridCol w="1017411"/>
                <a:gridCol w="1017411"/>
                <a:gridCol w="1090083"/>
                <a:gridCol w="1234017"/>
                <a:gridCol w="1600199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Bagian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Produksi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Bagian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Pembantu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Biaya</a:t>
                      </a:r>
                      <a:r>
                        <a:rPr lang="en-US" sz="1400" dirty="0" smtClean="0"/>
                        <a:t> Overhead 1984</a:t>
                      </a:r>
                    </a:p>
                    <a:p>
                      <a:r>
                        <a:rPr lang="en-US" sz="1400" dirty="0" err="1" smtClean="0"/>
                        <a:t>Alokasi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biaya</a:t>
                      </a:r>
                      <a:r>
                        <a:rPr lang="en-US" sz="1400" dirty="0" smtClean="0"/>
                        <a:t> overhead </a:t>
                      </a:r>
                      <a:r>
                        <a:rPr lang="en-US" sz="1400" dirty="0" err="1" smtClean="0"/>
                        <a:t>bagian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Jasa</a:t>
                      </a:r>
                      <a:r>
                        <a:rPr lang="en-US" sz="1400" dirty="0" smtClean="0"/>
                        <a:t>:</a:t>
                      </a:r>
                    </a:p>
                    <a:p>
                      <a:r>
                        <a:rPr lang="en-US" sz="1400" dirty="0" err="1" smtClean="0"/>
                        <a:t>Bagian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Jasa</a:t>
                      </a:r>
                      <a:r>
                        <a:rPr lang="en-US" sz="1400" dirty="0" smtClean="0"/>
                        <a:t> I</a:t>
                      </a:r>
                    </a:p>
                    <a:p>
                      <a:r>
                        <a:rPr lang="en-US" sz="1400" dirty="0" err="1" smtClean="0"/>
                        <a:t>Bagian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Jasa</a:t>
                      </a:r>
                      <a:r>
                        <a:rPr lang="en-US" sz="1400" dirty="0" smtClean="0"/>
                        <a:t> II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12.000.000</a:t>
                      </a:r>
                    </a:p>
                    <a:p>
                      <a:pPr algn="ctr"/>
                      <a:endParaRPr lang="en-US" sz="1400" dirty="0" smtClean="0"/>
                    </a:p>
                    <a:p>
                      <a:pPr algn="ctr"/>
                      <a:endParaRPr lang="en-US" sz="1400" dirty="0" smtClean="0"/>
                    </a:p>
                    <a:p>
                      <a:pPr algn="ctr"/>
                      <a:r>
                        <a:rPr lang="en-US" sz="1400" dirty="0" smtClean="0"/>
                        <a:t>  1.250.000</a:t>
                      </a:r>
                    </a:p>
                    <a:p>
                      <a:pPr algn="ctr"/>
                      <a:r>
                        <a:rPr lang="en-US" sz="1400" dirty="0" smtClean="0"/>
                        <a:t>  2.250.000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20.000.000</a:t>
                      </a:r>
                    </a:p>
                    <a:p>
                      <a:pPr algn="ctr"/>
                      <a:endParaRPr lang="en-US" sz="1400" dirty="0" smtClean="0"/>
                    </a:p>
                    <a:p>
                      <a:pPr algn="ctr"/>
                      <a:endParaRPr lang="en-US" sz="1400" dirty="0" smtClean="0"/>
                    </a:p>
                    <a:p>
                      <a:pPr algn="ctr"/>
                      <a:r>
                        <a:rPr lang="en-US" sz="1400" dirty="0" smtClean="0"/>
                        <a:t>     750.000</a:t>
                      </a:r>
                    </a:p>
                    <a:p>
                      <a:pPr algn="ctr"/>
                      <a:r>
                        <a:rPr lang="en-US" sz="1400" dirty="0" smtClean="0"/>
                        <a:t>  1.500.000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10.000.000</a:t>
                      </a:r>
                    </a:p>
                    <a:p>
                      <a:pPr algn="ctr"/>
                      <a:endParaRPr lang="en-US" sz="1400" dirty="0" smtClean="0"/>
                    </a:p>
                    <a:p>
                      <a:pPr algn="ctr"/>
                      <a:endParaRPr lang="en-US" sz="1400" dirty="0" smtClean="0"/>
                    </a:p>
                    <a:p>
                      <a:pPr algn="ctr"/>
                      <a:r>
                        <a:rPr lang="en-US" sz="1400" dirty="0" smtClean="0"/>
                        <a:t>      500.000</a:t>
                      </a:r>
                    </a:p>
                    <a:p>
                      <a:pPr algn="ctr"/>
                      <a:r>
                        <a:rPr lang="en-US" sz="1400" dirty="0" smtClean="0"/>
                        <a:t>   1.250.000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2.500.000</a:t>
                      </a:r>
                    </a:p>
                    <a:p>
                      <a:pPr algn="ctr"/>
                      <a:endParaRPr lang="en-US" sz="1400" dirty="0" smtClean="0"/>
                    </a:p>
                    <a:p>
                      <a:pPr algn="ctr"/>
                      <a:endParaRPr lang="en-US" sz="1400" dirty="0" smtClean="0"/>
                    </a:p>
                    <a:p>
                      <a:pPr algn="ctr"/>
                      <a:r>
                        <a:rPr lang="en-US" sz="1400" dirty="0" smtClean="0"/>
                        <a:t>(2.500.000)</a:t>
                      </a:r>
                    </a:p>
                    <a:p>
                      <a:pPr algn="ctr"/>
                      <a:r>
                        <a:rPr lang="en-US" sz="1400" dirty="0" smtClean="0"/>
                        <a:t>        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5.000.000</a:t>
                      </a:r>
                    </a:p>
                    <a:p>
                      <a:pPr algn="ctr"/>
                      <a:endParaRPr lang="en-US" sz="1400" dirty="0" smtClean="0"/>
                    </a:p>
                    <a:p>
                      <a:pPr algn="ctr"/>
                      <a:endParaRPr lang="en-US" sz="1400" dirty="0" smtClean="0"/>
                    </a:p>
                    <a:p>
                      <a:pPr algn="ctr"/>
                      <a:r>
                        <a:rPr lang="en-US" sz="1400" dirty="0" smtClean="0"/>
                        <a:t>          -</a:t>
                      </a:r>
                    </a:p>
                    <a:p>
                      <a:pPr algn="ctr"/>
                      <a:r>
                        <a:rPr lang="en-US" sz="1400" dirty="0" smtClean="0"/>
                        <a:t>(5.000.000)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Jumlah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Biaya</a:t>
                      </a:r>
                      <a:r>
                        <a:rPr lang="en-US" sz="1400" dirty="0" smtClean="0"/>
                        <a:t> Overhead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15.500.000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22.250.000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11.750.000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01067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67000"/>
            <a:ext cx="7010400" cy="1143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Terima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Kasih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Definisi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Anggaran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Biaya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Overhead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Pabrik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Anggaran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merencanakan</a:t>
            </a:r>
            <a:r>
              <a:rPr lang="en-US" dirty="0" smtClean="0"/>
              <a:t> </a:t>
            </a:r>
            <a:r>
              <a:rPr lang="en-US" dirty="0" err="1" smtClean="0"/>
              <a:t>biaya-biaya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pabrik</a:t>
            </a:r>
            <a:r>
              <a:rPr lang="en-US" dirty="0" smtClean="0"/>
              <a:t> yang </a:t>
            </a:r>
            <a:r>
              <a:rPr lang="en-US" dirty="0" err="1" smtClean="0"/>
              <a:t>dikeluarkan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, </a:t>
            </a:r>
            <a:r>
              <a:rPr lang="en-US" dirty="0" err="1" smtClean="0"/>
              <a:t>kecuali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mentah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Anggaran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Biaya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Overhead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Pabrik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Manfaat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:</a:t>
            </a:r>
          </a:p>
          <a:p>
            <a:pPr marL="514350" indent="-514350">
              <a:buAutoNum type="arabicPeriod"/>
            </a:pPr>
            <a:r>
              <a:rPr lang="en-US" sz="2800" dirty="0" err="1" smtClean="0"/>
              <a:t>Mengetahui</a:t>
            </a:r>
            <a:r>
              <a:rPr lang="en-US" sz="2800" dirty="0" smtClean="0"/>
              <a:t> </a:t>
            </a:r>
            <a:r>
              <a:rPr lang="en-US" sz="2800" dirty="0" err="1" smtClean="0"/>
              <a:t>penggunaan</a:t>
            </a:r>
            <a:r>
              <a:rPr lang="en-US" sz="2800" dirty="0" smtClean="0"/>
              <a:t> </a:t>
            </a:r>
            <a:r>
              <a:rPr lang="en-US" sz="2800" dirty="0" err="1" smtClean="0"/>
              <a:t>biaya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efisien</a:t>
            </a:r>
            <a:r>
              <a:rPr lang="en-US" sz="2800" dirty="0" smtClean="0"/>
              <a:t>.</a:t>
            </a:r>
          </a:p>
          <a:p>
            <a:pPr marL="514350" indent="-514350">
              <a:buAutoNum type="arabicPeriod"/>
            </a:pPr>
            <a:r>
              <a:rPr lang="en-US" sz="2800" dirty="0" err="1" smtClean="0"/>
              <a:t>Menentukan</a:t>
            </a:r>
            <a:r>
              <a:rPr lang="en-US" sz="2800" dirty="0" smtClean="0"/>
              <a:t> </a:t>
            </a:r>
            <a:r>
              <a:rPr lang="en-US" sz="2800" dirty="0" err="1" smtClean="0"/>
              <a:t>harga</a:t>
            </a:r>
            <a:r>
              <a:rPr lang="en-US" sz="2800" dirty="0" smtClean="0"/>
              <a:t> </a:t>
            </a:r>
            <a:r>
              <a:rPr lang="en-US" sz="2800" dirty="0" err="1" smtClean="0"/>
              <a:t>pokok</a:t>
            </a:r>
            <a:r>
              <a:rPr lang="en-US" sz="2800" dirty="0" smtClean="0"/>
              <a:t> </a:t>
            </a:r>
            <a:r>
              <a:rPr lang="en-US" sz="2800" dirty="0" err="1" smtClean="0"/>
              <a:t>produk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tepat</a:t>
            </a:r>
            <a:r>
              <a:rPr lang="en-US" sz="2800" dirty="0" smtClean="0"/>
              <a:t>.</a:t>
            </a:r>
          </a:p>
          <a:p>
            <a:pPr marL="514350" indent="-514350">
              <a:buAutoNum type="arabicPeriod"/>
            </a:pPr>
            <a:r>
              <a:rPr lang="en-US" sz="2800" dirty="0" err="1" smtClean="0"/>
              <a:t>Mengetahui</a:t>
            </a:r>
            <a:r>
              <a:rPr lang="en-US" sz="2800" dirty="0" smtClean="0"/>
              <a:t> </a:t>
            </a:r>
            <a:r>
              <a:rPr lang="en-US" sz="2800" dirty="0" err="1" smtClean="0"/>
              <a:t>pengalokasian</a:t>
            </a:r>
            <a:r>
              <a:rPr lang="en-US" sz="2800" dirty="0" smtClean="0"/>
              <a:t> </a:t>
            </a:r>
            <a:r>
              <a:rPr lang="en-US" sz="2800" dirty="0" err="1" smtClean="0"/>
              <a:t>biaya</a:t>
            </a:r>
            <a:r>
              <a:rPr lang="en-US" sz="2800" dirty="0" smtClean="0"/>
              <a:t> overhead </a:t>
            </a:r>
            <a:r>
              <a:rPr lang="en-US" sz="2800" dirty="0" err="1" smtClean="0"/>
              <a:t>pabrik</a:t>
            </a:r>
            <a:r>
              <a:rPr lang="en-US" sz="2800" dirty="0" smtClean="0"/>
              <a:t> </a:t>
            </a:r>
            <a:r>
              <a:rPr lang="en-US" sz="2800" dirty="0" err="1" smtClean="0"/>
              <a:t>sesuai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tempat</a:t>
            </a:r>
            <a:r>
              <a:rPr lang="en-US" sz="2800" dirty="0" smtClean="0"/>
              <a:t> (</a:t>
            </a:r>
            <a:r>
              <a:rPr lang="en-US" sz="2800" dirty="0" err="1" smtClean="0"/>
              <a:t>departemen</a:t>
            </a:r>
            <a:r>
              <a:rPr lang="en-US" sz="2800" dirty="0" smtClean="0"/>
              <a:t>) </a:t>
            </a:r>
            <a:r>
              <a:rPr lang="en-US" sz="2800" dirty="0" err="1" smtClean="0"/>
              <a:t>dimana</a:t>
            </a:r>
            <a:r>
              <a:rPr lang="en-US" sz="2800" dirty="0" smtClean="0"/>
              <a:t> </a:t>
            </a:r>
            <a:r>
              <a:rPr lang="en-US" sz="2800" dirty="0" err="1" smtClean="0"/>
              <a:t>biaya</a:t>
            </a:r>
            <a:r>
              <a:rPr lang="en-US" sz="2800" dirty="0" smtClean="0"/>
              <a:t> </a:t>
            </a:r>
            <a:r>
              <a:rPr lang="en-US" sz="2800" dirty="0" err="1" smtClean="0"/>
              <a:t>dibebankan</a:t>
            </a:r>
            <a:r>
              <a:rPr lang="en-US" sz="2800" dirty="0" smtClean="0"/>
              <a:t>.</a:t>
            </a:r>
          </a:p>
          <a:p>
            <a:pPr marL="514350" indent="-514350">
              <a:buAutoNum type="arabicPeriod"/>
            </a:pP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alat</a:t>
            </a:r>
            <a:r>
              <a:rPr lang="en-US" sz="2800" dirty="0" smtClean="0"/>
              <a:t> </a:t>
            </a:r>
            <a:r>
              <a:rPr lang="en-US" sz="2800" dirty="0" err="1" smtClean="0"/>
              <a:t>pengawasan</a:t>
            </a:r>
            <a:r>
              <a:rPr lang="en-US" sz="2800" dirty="0" smtClean="0"/>
              <a:t> </a:t>
            </a:r>
            <a:r>
              <a:rPr lang="en-US" sz="2800" dirty="0" err="1" smtClean="0"/>
              <a:t>biaya</a:t>
            </a:r>
            <a:r>
              <a:rPr lang="en-US" sz="2800" dirty="0" smtClean="0"/>
              <a:t> overhead </a:t>
            </a:r>
            <a:r>
              <a:rPr lang="en-US" sz="2800" dirty="0" err="1" smtClean="0"/>
              <a:t>pabrik</a:t>
            </a:r>
            <a:r>
              <a:rPr lang="en-US" sz="2800" dirty="0" smtClean="0"/>
              <a:t>.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Anggaran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Biaya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Overhead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Pabrik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Anggaran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berguna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penyusunan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(</a:t>
            </a:r>
            <a:r>
              <a:rPr lang="en-US" i="1" dirty="0" smtClean="0"/>
              <a:t>cost of goods manufactured budget</a:t>
            </a:r>
            <a:r>
              <a:rPr lang="en-US" dirty="0" smtClean="0"/>
              <a:t>), </a:t>
            </a:r>
            <a:r>
              <a:rPr lang="en-US" dirty="0" err="1" smtClean="0"/>
              <a:t>anggaran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 (</a:t>
            </a:r>
            <a:r>
              <a:rPr lang="en-US" i="1" dirty="0" smtClean="0"/>
              <a:t>cost of goods sold</a:t>
            </a:r>
            <a:r>
              <a:rPr lang="en-US" dirty="0" smtClean="0"/>
              <a:t>),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 </a:t>
            </a:r>
            <a:r>
              <a:rPr lang="en-US" dirty="0" err="1" smtClean="0"/>
              <a:t>kas</a:t>
            </a:r>
            <a:r>
              <a:rPr lang="en-US" dirty="0" smtClean="0"/>
              <a:t> (</a:t>
            </a:r>
            <a:r>
              <a:rPr lang="en-US" i="1" dirty="0" smtClean="0"/>
              <a:t>cash budget</a:t>
            </a:r>
            <a:r>
              <a:rPr lang="en-US" dirty="0" smtClean="0"/>
              <a:t>).</a:t>
            </a:r>
          </a:p>
          <a:p>
            <a:pPr marL="514350" indent="-51435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81761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371600"/>
          </a:xfrm>
        </p:spPr>
        <p:txBody>
          <a:bodyPr>
            <a:noAutofit/>
          </a:bodyPr>
          <a:lstStyle/>
          <a:p>
            <a:pPr algn="l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Faktor-faktor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mempengaruhi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penyusunan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anggaran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BOP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 fontScale="85000" lnSpcReduction="20000"/>
          </a:bodyPr>
          <a:lstStyle/>
          <a:p>
            <a:pPr marL="514350" indent="-514350" algn="just">
              <a:buFont typeface="+mj-lt"/>
              <a:buAutoNum type="alphaLcPeriod"/>
            </a:pPr>
            <a:r>
              <a:rPr lang="en-US" sz="3300" dirty="0" err="1" smtClean="0"/>
              <a:t>Anggaran</a:t>
            </a:r>
            <a:r>
              <a:rPr lang="en-US" sz="3300" dirty="0" smtClean="0"/>
              <a:t> unit yang </a:t>
            </a:r>
            <a:r>
              <a:rPr lang="en-US" sz="3300" dirty="0" err="1" smtClean="0"/>
              <a:t>akan</a:t>
            </a:r>
            <a:r>
              <a:rPr lang="en-US" sz="3300" dirty="0" smtClean="0"/>
              <a:t> </a:t>
            </a:r>
            <a:r>
              <a:rPr lang="en-US" sz="3300" dirty="0" err="1" smtClean="0"/>
              <a:t>diproduksi</a:t>
            </a:r>
            <a:r>
              <a:rPr lang="en-US" sz="3300" dirty="0" smtClean="0"/>
              <a:t>, </a:t>
            </a:r>
            <a:r>
              <a:rPr lang="en-US" sz="3300" dirty="0" err="1" smtClean="0"/>
              <a:t>berkaitan</a:t>
            </a:r>
            <a:r>
              <a:rPr lang="en-US" sz="3300" dirty="0" smtClean="0"/>
              <a:t> </a:t>
            </a:r>
            <a:r>
              <a:rPr lang="en-US" sz="3300" dirty="0" err="1" smtClean="0"/>
              <a:t>dengan</a:t>
            </a:r>
            <a:r>
              <a:rPr lang="en-US" sz="3300" dirty="0" smtClean="0"/>
              <a:t> </a:t>
            </a:r>
            <a:r>
              <a:rPr lang="en-US" sz="3300" dirty="0" err="1" smtClean="0"/>
              <a:t>kualitas</a:t>
            </a:r>
            <a:r>
              <a:rPr lang="en-US" sz="3300" dirty="0" smtClean="0"/>
              <a:t> </a:t>
            </a:r>
            <a:r>
              <a:rPr lang="en-US" sz="3300" dirty="0" err="1" smtClean="0"/>
              <a:t>dan</a:t>
            </a:r>
            <a:r>
              <a:rPr lang="en-US" sz="3300" dirty="0" smtClean="0"/>
              <a:t> </a:t>
            </a:r>
            <a:r>
              <a:rPr lang="en-US" sz="3300" dirty="0" err="1" smtClean="0"/>
              <a:t>kuantitasnya</a:t>
            </a:r>
            <a:r>
              <a:rPr lang="en-US" sz="3300" dirty="0" smtClean="0"/>
              <a:t> </a:t>
            </a:r>
            <a:r>
              <a:rPr lang="en-US" sz="3300" dirty="0" err="1" smtClean="0"/>
              <a:t>dari</a:t>
            </a:r>
            <a:r>
              <a:rPr lang="en-US" sz="3300" dirty="0" smtClean="0"/>
              <a:t> </a:t>
            </a:r>
            <a:r>
              <a:rPr lang="en-US" sz="3300" dirty="0" err="1" smtClean="0"/>
              <a:t>waktu</a:t>
            </a:r>
            <a:r>
              <a:rPr lang="en-US" sz="3300" dirty="0" smtClean="0"/>
              <a:t> </a:t>
            </a:r>
            <a:r>
              <a:rPr lang="en-US" sz="3300" dirty="0" err="1" smtClean="0"/>
              <a:t>ke</a:t>
            </a:r>
            <a:r>
              <a:rPr lang="en-US" sz="3300" dirty="0" smtClean="0"/>
              <a:t> </a:t>
            </a:r>
            <a:r>
              <a:rPr lang="en-US" sz="3300" dirty="0" err="1" smtClean="0"/>
              <a:t>waktu</a:t>
            </a:r>
            <a:r>
              <a:rPr lang="en-US" sz="3300" dirty="0" smtClean="0"/>
              <a:t> </a:t>
            </a:r>
            <a:r>
              <a:rPr lang="en-US" sz="3300" dirty="0" err="1" smtClean="0"/>
              <a:t>selama</a:t>
            </a:r>
            <a:r>
              <a:rPr lang="en-US" sz="3300" dirty="0" smtClean="0"/>
              <a:t> </a:t>
            </a:r>
            <a:r>
              <a:rPr lang="en-US" sz="3300" dirty="0" err="1" smtClean="0"/>
              <a:t>periode</a:t>
            </a:r>
            <a:r>
              <a:rPr lang="en-US" sz="3300" dirty="0" smtClean="0"/>
              <a:t> yang </a:t>
            </a:r>
            <a:r>
              <a:rPr lang="en-US" sz="3300" dirty="0" err="1" smtClean="0"/>
              <a:t>akan</a:t>
            </a:r>
            <a:r>
              <a:rPr lang="en-US" sz="3300" dirty="0" smtClean="0"/>
              <a:t> </a:t>
            </a:r>
            <a:r>
              <a:rPr lang="en-US" sz="3300" dirty="0" err="1" smtClean="0"/>
              <a:t>datang</a:t>
            </a:r>
            <a:r>
              <a:rPr lang="en-US" sz="3300" dirty="0" smtClean="0"/>
              <a:t>.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en-US" sz="3300" dirty="0" err="1" smtClean="0"/>
              <a:t>Berbagai</a:t>
            </a:r>
            <a:r>
              <a:rPr lang="en-US" sz="3300" dirty="0" smtClean="0"/>
              <a:t> standard yang </a:t>
            </a:r>
            <a:r>
              <a:rPr lang="en-US" sz="3300" dirty="0" err="1" smtClean="0"/>
              <a:t>telah</a:t>
            </a:r>
            <a:r>
              <a:rPr lang="en-US" sz="3300" dirty="0" smtClean="0"/>
              <a:t> </a:t>
            </a:r>
            <a:r>
              <a:rPr lang="en-US" sz="3300" dirty="0" err="1" smtClean="0"/>
              <a:t>ditetapkan</a:t>
            </a:r>
            <a:r>
              <a:rPr lang="en-US" sz="3300" dirty="0" smtClean="0"/>
              <a:t> </a:t>
            </a:r>
            <a:r>
              <a:rPr lang="en-US" sz="3300" dirty="0" err="1" smtClean="0"/>
              <a:t>perusahaan</a:t>
            </a:r>
            <a:r>
              <a:rPr lang="en-US" sz="3300" dirty="0" smtClean="0"/>
              <a:t>.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en-US" sz="3300" dirty="0" err="1" smtClean="0"/>
              <a:t>Sistem</a:t>
            </a:r>
            <a:r>
              <a:rPr lang="en-US" sz="3300" dirty="0" smtClean="0"/>
              <a:t> </a:t>
            </a:r>
            <a:r>
              <a:rPr lang="en-US" sz="3300" dirty="0" err="1" smtClean="0"/>
              <a:t>pembayaran</a:t>
            </a:r>
            <a:r>
              <a:rPr lang="en-US" sz="3300" dirty="0" smtClean="0"/>
              <a:t> </a:t>
            </a:r>
            <a:r>
              <a:rPr lang="en-US" sz="3300" dirty="0" err="1" smtClean="0"/>
              <a:t>upah</a:t>
            </a:r>
            <a:r>
              <a:rPr lang="en-US" sz="3300" dirty="0" smtClean="0"/>
              <a:t> yang </a:t>
            </a:r>
            <a:r>
              <a:rPr lang="en-US" sz="3300" dirty="0" err="1" smtClean="0"/>
              <a:t>dipakai</a:t>
            </a:r>
            <a:r>
              <a:rPr lang="en-US" sz="3300" dirty="0" smtClean="0"/>
              <a:t> </a:t>
            </a:r>
            <a:r>
              <a:rPr lang="en-US" sz="3300" dirty="0" err="1" smtClean="0"/>
              <a:t>oleh</a:t>
            </a:r>
            <a:r>
              <a:rPr lang="en-US" sz="3300" dirty="0" smtClean="0"/>
              <a:t> </a:t>
            </a:r>
            <a:r>
              <a:rPr lang="en-US" sz="3300" dirty="0" err="1" smtClean="0"/>
              <a:t>perusahaan</a:t>
            </a:r>
            <a:r>
              <a:rPr lang="en-US" sz="3300" dirty="0" smtClean="0"/>
              <a:t>.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en-US" sz="3300" dirty="0" err="1" smtClean="0"/>
              <a:t>Metode</a:t>
            </a:r>
            <a:r>
              <a:rPr lang="en-US" sz="3300" dirty="0" smtClean="0"/>
              <a:t> </a:t>
            </a:r>
            <a:r>
              <a:rPr lang="en-US" sz="3300" dirty="0" err="1" smtClean="0"/>
              <a:t>depresiasi</a:t>
            </a:r>
            <a:r>
              <a:rPr lang="en-US" sz="3300" dirty="0" smtClean="0"/>
              <a:t>, </a:t>
            </a:r>
            <a:r>
              <a:rPr lang="en-US" sz="3300" dirty="0" err="1" smtClean="0"/>
              <a:t>khususnya</a:t>
            </a:r>
            <a:r>
              <a:rPr lang="en-US" sz="3300" dirty="0" smtClean="0"/>
              <a:t> </a:t>
            </a:r>
            <a:r>
              <a:rPr lang="en-US" sz="3300" dirty="0" err="1" smtClean="0"/>
              <a:t>terhadap</a:t>
            </a:r>
            <a:r>
              <a:rPr lang="en-US" sz="3300" dirty="0" smtClean="0"/>
              <a:t> </a:t>
            </a:r>
            <a:r>
              <a:rPr lang="en-US" sz="3300" dirty="0" err="1" smtClean="0"/>
              <a:t>aktiva</a:t>
            </a:r>
            <a:r>
              <a:rPr lang="en-US" sz="3300" dirty="0" smtClean="0"/>
              <a:t> </a:t>
            </a:r>
            <a:r>
              <a:rPr lang="en-US" sz="3300" dirty="0" err="1" smtClean="0"/>
              <a:t>tetap</a:t>
            </a:r>
            <a:r>
              <a:rPr lang="en-US" sz="3300" dirty="0"/>
              <a:t>.</a:t>
            </a:r>
            <a:endParaRPr lang="en-US" sz="3300" dirty="0" smtClean="0"/>
          </a:p>
          <a:p>
            <a:pPr marL="514350" indent="-514350" algn="just">
              <a:buFont typeface="+mj-lt"/>
              <a:buAutoNum type="alphaLcPeriod"/>
            </a:pPr>
            <a:r>
              <a:rPr lang="en-US" sz="3300" dirty="0" err="1" smtClean="0"/>
              <a:t>Metode</a:t>
            </a:r>
            <a:r>
              <a:rPr lang="en-US" sz="3300" dirty="0" smtClean="0"/>
              <a:t> </a:t>
            </a:r>
            <a:r>
              <a:rPr lang="en-US" sz="3300" dirty="0" err="1" smtClean="0"/>
              <a:t>alokasi</a:t>
            </a:r>
            <a:r>
              <a:rPr lang="en-US" sz="3300" dirty="0" smtClean="0"/>
              <a:t> </a:t>
            </a:r>
            <a:r>
              <a:rPr lang="en-US" sz="3300" dirty="0" err="1" smtClean="0"/>
              <a:t>biaya</a:t>
            </a:r>
            <a:r>
              <a:rPr lang="en-US" sz="3300" dirty="0" smtClean="0"/>
              <a:t> yang </a:t>
            </a:r>
            <a:r>
              <a:rPr lang="en-US" sz="3300" dirty="0" err="1" smtClean="0"/>
              <a:t>dipakai</a:t>
            </a:r>
            <a:r>
              <a:rPr lang="en-US" sz="3300" dirty="0" smtClean="0"/>
              <a:t> </a:t>
            </a:r>
            <a:r>
              <a:rPr lang="en-US" sz="3300" dirty="0" err="1" smtClean="0"/>
              <a:t>oleh</a:t>
            </a:r>
            <a:r>
              <a:rPr lang="en-US" sz="3300" dirty="0" smtClean="0"/>
              <a:t> </a:t>
            </a:r>
            <a:r>
              <a:rPr lang="en-US" sz="3300" dirty="0" err="1" smtClean="0"/>
              <a:t>perusahaan</a:t>
            </a:r>
            <a:r>
              <a:rPr lang="en-US" sz="3300" dirty="0" smtClean="0"/>
              <a:t> </a:t>
            </a:r>
            <a:r>
              <a:rPr lang="en-US" sz="3300" dirty="0" err="1" smtClean="0"/>
              <a:t>untuk</a:t>
            </a:r>
            <a:r>
              <a:rPr lang="en-US" sz="3300" dirty="0" smtClean="0"/>
              <a:t> </a:t>
            </a:r>
            <a:r>
              <a:rPr lang="en-US" sz="3300" dirty="0" err="1" smtClean="0"/>
              <a:t>membagi</a:t>
            </a:r>
            <a:r>
              <a:rPr lang="en-US" sz="3300" dirty="0" smtClean="0"/>
              <a:t> </a:t>
            </a:r>
            <a:r>
              <a:rPr lang="en-US" sz="3300" dirty="0" err="1" smtClean="0"/>
              <a:t>biaya-biaya</a:t>
            </a:r>
            <a:r>
              <a:rPr lang="en-US" sz="3300" dirty="0" smtClean="0"/>
              <a:t> yang </a:t>
            </a:r>
            <a:r>
              <a:rPr lang="en-US" sz="3300" dirty="0" err="1" smtClean="0"/>
              <a:t>semula</a:t>
            </a:r>
            <a:r>
              <a:rPr lang="en-US" sz="3300" dirty="0" smtClean="0"/>
              <a:t> </a:t>
            </a:r>
            <a:r>
              <a:rPr lang="en-US" sz="3300" dirty="0" err="1" smtClean="0"/>
              <a:t>merupakan</a:t>
            </a:r>
            <a:r>
              <a:rPr lang="en-US" sz="3300" dirty="0" smtClean="0"/>
              <a:t> </a:t>
            </a:r>
            <a:r>
              <a:rPr lang="en-US" sz="3300" dirty="0" err="1" smtClean="0"/>
              <a:t>satu</a:t>
            </a:r>
            <a:r>
              <a:rPr lang="en-US" sz="3300" dirty="0" smtClean="0"/>
              <a:t> </a:t>
            </a:r>
            <a:r>
              <a:rPr lang="en-US" sz="3300" dirty="0" err="1" smtClean="0"/>
              <a:t>kesatuan</a:t>
            </a:r>
            <a:r>
              <a:rPr lang="en-US" sz="3300" dirty="0" smtClean="0"/>
              <a:t>, </a:t>
            </a:r>
            <a:r>
              <a:rPr lang="en-US" sz="3300" dirty="0" err="1" smtClean="0"/>
              <a:t>menjadi</a:t>
            </a:r>
            <a:r>
              <a:rPr lang="en-US" sz="3300" dirty="0" smtClean="0"/>
              <a:t> </a:t>
            </a:r>
            <a:r>
              <a:rPr lang="en-US" sz="3300" dirty="0" err="1" smtClean="0"/>
              <a:t>beberapa</a:t>
            </a:r>
            <a:r>
              <a:rPr lang="en-US" sz="3300" dirty="0" smtClean="0"/>
              <a:t> </a:t>
            </a:r>
            <a:r>
              <a:rPr lang="en-US" sz="3300" dirty="0" err="1" smtClean="0"/>
              <a:t>kelompok</a:t>
            </a:r>
            <a:r>
              <a:rPr lang="en-US" sz="3300" dirty="0" smtClean="0"/>
              <a:t> </a:t>
            </a:r>
            <a:r>
              <a:rPr lang="en-US" sz="3300" dirty="0" err="1" smtClean="0"/>
              <a:t>biaya</a:t>
            </a:r>
            <a:r>
              <a:rPr lang="en-US" sz="3300" dirty="0" smtClean="0"/>
              <a:t> </a:t>
            </a:r>
            <a:r>
              <a:rPr lang="en-US" sz="3300" dirty="0" err="1" smtClean="0"/>
              <a:t>dimana</a:t>
            </a:r>
            <a:r>
              <a:rPr lang="en-US" sz="3300" dirty="0" smtClean="0"/>
              <a:t> </a:t>
            </a:r>
            <a:r>
              <a:rPr lang="en-US" sz="3300" dirty="0" err="1" smtClean="0"/>
              <a:t>biaya</a:t>
            </a:r>
            <a:r>
              <a:rPr lang="en-US" sz="3300" dirty="0" smtClean="0"/>
              <a:t> </a:t>
            </a:r>
            <a:r>
              <a:rPr lang="en-US" sz="3300" dirty="0" err="1" smtClean="0"/>
              <a:t>tersebut</a:t>
            </a:r>
            <a:r>
              <a:rPr lang="en-US" sz="3300" dirty="0" smtClean="0"/>
              <a:t> </a:t>
            </a:r>
            <a:r>
              <a:rPr lang="en-US" sz="3300" dirty="0" err="1" smtClean="0"/>
              <a:t>terjadi</a:t>
            </a:r>
            <a:r>
              <a:rPr lang="en-US" sz="3300" dirty="0" smtClean="0"/>
              <a:t>.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Perhitungan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Pokok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Produksi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Volume </a:t>
            </a:r>
            <a:r>
              <a:rPr lang="en-US" sz="3600" dirty="0" err="1" smtClean="0"/>
              <a:t>produksi</a:t>
            </a:r>
            <a:r>
              <a:rPr lang="en-US" sz="3600" dirty="0" smtClean="0"/>
              <a:t> </a:t>
            </a:r>
            <a:r>
              <a:rPr lang="en-US" sz="3600" dirty="0" err="1" smtClean="0"/>
              <a:t>masing-masing</a:t>
            </a:r>
            <a:r>
              <a:rPr lang="en-US" sz="3600" dirty="0" smtClean="0"/>
              <a:t> </a:t>
            </a:r>
            <a:r>
              <a:rPr lang="en-US" sz="3600" dirty="0" err="1" smtClean="0"/>
              <a:t>barang</a:t>
            </a:r>
            <a:r>
              <a:rPr lang="en-US" sz="3600" dirty="0" smtClean="0"/>
              <a:t> (</a:t>
            </a:r>
            <a:r>
              <a:rPr lang="en-US" sz="3600" dirty="0" err="1" smtClean="0"/>
              <a:t>dilihat</a:t>
            </a:r>
            <a:r>
              <a:rPr lang="en-US" sz="3600" dirty="0" smtClean="0"/>
              <a:t> </a:t>
            </a:r>
            <a:r>
              <a:rPr lang="en-US" sz="3600" dirty="0" err="1" smtClean="0"/>
              <a:t>dari</a:t>
            </a:r>
            <a:r>
              <a:rPr lang="en-US" sz="3600" dirty="0" smtClean="0"/>
              <a:t> </a:t>
            </a:r>
            <a:r>
              <a:rPr lang="en-US" sz="3600" dirty="0" err="1" smtClean="0"/>
              <a:t>anggaran</a:t>
            </a:r>
            <a:r>
              <a:rPr lang="en-US" sz="3600" dirty="0" smtClean="0"/>
              <a:t> </a:t>
            </a:r>
            <a:r>
              <a:rPr lang="en-US" sz="3600" dirty="0" err="1" smtClean="0"/>
              <a:t>produksi</a:t>
            </a:r>
            <a:r>
              <a:rPr lang="en-US" sz="3600" dirty="0" smtClean="0"/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err="1" smtClean="0"/>
              <a:t>Biaya</a:t>
            </a:r>
            <a:r>
              <a:rPr lang="en-US" sz="3600" dirty="0" smtClean="0"/>
              <a:t> </a:t>
            </a:r>
            <a:r>
              <a:rPr lang="en-US" sz="3600" dirty="0" err="1" smtClean="0"/>
              <a:t>bahan</a:t>
            </a:r>
            <a:r>
              <a:rPr lang="en-US" sz="3600" dirty="0" smtClean="0"/>
              <a:t> </a:t>
            </a:r>
            <a:r>
              <a:rPr lang="en-US" sz="3600" dirty="0" err="1" smtClean="0"/>
              <a:t>mentah</a:t>
            </a:r>
            <a:r>
              <a:rPr lang="en-US" sz="3600" dirty="0" smtClean="0"/>
              <a:t> </a:t>
            </a:r>
            <a:r>
              <a:rPr lang="en-US" sz="3600" dirty="0" err="1" smtClean="0"/>
              <a:t>untuk</a:t>
            </a:r>
            <a:r>
              <a:rPr lang="en-US" sz="3600" dirty="0" smtClean="0"/>
              <a:t> </a:t>
            </a:r>
            <a:r>
              <a:rPr lang="en-US" sz="3600" dirty="0" err="1" smtClean="0"/>
              <a:t>masing-masing</a:t>
            </a:r>
            <a:r>
              <a:rPr lang="en-US" sz="3600" dirty="0" smtClean="0"/>
              <a:t> </a:t>
            </a:r>
            <a:r>
              <a:rPr lang="en-US" sz="3600" dirty="0" err="1" smtClean="0"/>
              <a:t>barang</a:t>
            </a:r>
            <a:r>
              <a:rPr lang="en-US" sz="3600" dirty="0" smtClean="0"/>
              <a:t> (</a:t>
            </a:r>
            <a:r>
              <a:rPr lang="en-US" sz="3600" dirty="0" err="1" smtClean="0"/>
              <a:t>dilihat</a:t>
            </a:r>
            <a:r>
              <a:rPr lang="en-US" sz="3600" dirty="0" smtClean="0"/>
              <a:t> </a:t>
            </a:r>
            <a:r>
              <a:rPr lang="en-US" sz="3600" dirty="0" err="1" smtClean="0"/>
              <a:t>dari</a:t>
            </a:r>
            <a:r>
              <a:rPr lang="en-US" sz="3600" dirty="0" smtClean="0"/>
              <a:t> </a:t>
            </a:r>
            <a:r>
              <a:rPr lang="en-US" sz="3600" dirty="0" err="1" smtClean="0"/>
              <a:t>anggaran</a:t>
            </a:r>
            <a:r>
              <a:rPr lang="en-US" sz="3600" dirty="0" smtClean="0"/>
              <a:t> </a:t>
            </a:r>
            <a:r>
              <a:rPr lang="en-US" sz="3600" dirty="0" err="1" smtClean="0"/>
              <a:t>bahan</a:t>
            </a:r>
            <a:r>
              <a:rPr lang="en-US" sz="3600" dirty="0" smtClean="0"/>
              <a:t> </a:t>
            </a:r>
            <a:r>
              <a:rPr lang="en-US" sz="3600" dirty="0" err="1" smtClean="0"/>
              <a:t>mentah</a:t>
            </a:r>
            <a:r>
              <a:rPr lang="en-US" sz="3600" dirty="0" smtClean="0"/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err="1" smtClean="0"/>
              <a:t>Biaya</a:t>
            </a:r>
            <a:r>
              <a:rPr lang="en-US" sz="3600" dirty="0" smtClean="0"/>
              <a:t> </a:t>
            </a:r>
            <a:r>
              <a:rPr lang="en-US" sz="3600" dirty="0" err="1" smtClean="0"/>
              <a:t>tenaga</a:t>
            </a:r>
            <a:r>
              <a:rPr lang="en-US" sz="3600" dirty="0" smtClean="0"/>
              <a:t> </a:t>
            </a:r>
            <a:r>
              <a:rPr lang="en-US" sz="3600" dirty="0" err="1" smtClean="0"/>
              <a:t>kerja</a:t>
            </a:r>
            <a:r>
              <a:rPr lang="en-US" sz="3600" dirty="0" smtClean="0"/>
              <a:t> </a:t>
            </a:r>
            <a:r>
              <a:rPr lang="en-US" sz="3600" dirty="0" err="1" smtClean="0"/>
              <a:t>langsung</a:t>
            </a:r>
            <a:r>
              <a:rPr lang="en-US" sz="3600" dirty="0" smtClean="0"/>
              <a:t> </a:t>
            </a:r>
            <a:r>
              <a:rPr lang="en-US" sz="3600" dirty="0" err="1" smtClean="0"/>
              <a:t>untuk</a:t>
            </a:r>
            <a:r>
              <a:rPr lang="en-US" sz="3600" dirty="0" smtClean="0"/>
              <a:t> </a:t>
            </a:r>
            <a:r>
              <a:rPr lang="en-US" sz="3600" dirty="0" err="1" smtClean="0"/>
              <a:t>masing-masing</a:t>
            </a:r>
            <a:r>
              <a:rPr lang="en-US" sz="3600" dirty="0" smtClean="0"/>
              <a:t> </a:t>
            </a:r>
            <a:r>
              <a:rPr lang="en-US" sz="3600" dirty="0" err="1" smtClean="0"/>
              <a:t>barang</a:t>
            </a:r>
            <a:r>
              <a:rPr lang="en-US" sz="3600" dirty="0" smtClean="0"/>
              <a:t> (</a:t>
            </a:r>
            <a:r>
              <a:rPr lang="en-US" sz="3600" dirty="0" err="1" smtClean="0"/>
              <a:t>dilihat</a:t>
            </a:r>
            <a:r>
              <a:rPr lang="en-US" sz="3600" dirty="0" smtClean="0"/>
              <a:t> </a:t>
            </a:r>
            <a:r>
              <a:rPr lang="en-US" sz="3600" dirty="0" err="1" smtClean="0"/>
              <a:t>dari</a:t>
            </a:r>
            <a:r>
              <a:rPr lang="en-US" sz="3600" dirty="0" smtClean="0"/>
              <a:t> </a:t>
            </a:r>
            <a:r>
              <a:rPr lang="en-US" sz="3600" dirty="0" err="1" smtClean="0"/>
              <a:t>anggaran</a:t>
            </a:r>
            <a:r>
              <a:rPr lang="en-US" sz="3600" dirty="0" smtClean="0"/>
              <a:t> </a:t>
            </a:r>
            <a:r>
              <a:rPr lang="en-US" sz="3600" dirty="0" err="1" smtClean="0"/>
              <a:t>tenaga</a:t>
            </a:r>
            <a:r>
              <a:rPr lang="en-US" sz="3600" dirty="0" smtClean="0"/>
              <a:t> </a:t>
            </a:r>
            <a:r>
              <a:rPr lang="en-US" sz="3600" dirty="0" err="1" smtClean="0"/>
              <a:t>kerja</a:t>
            </a:r>
            <a:r>
              <a:rPr lang="en-US" sz="3600" dirty="0" smtClean="0"/>
              <a:t> </a:t>
            </a:r>
            <a:r>
              <a:rPr lang="en-US" sz="3600" dirty="0" err="1" smtClean="0"/>
              <a:t>langsung</a:t>
            </a:r>
            <a:r>
              <a:rPr lang="en-US" sz="3600" dirty="0" smtClean="0"/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err="1" smtClean="0"/>
              <a:t>Biaya</a:t>
            </a:r>
            <a:r>
              <a:rPr lang="en-US" sz="3600" dirty="0" smtClean="0"/>
              <a:t> overhead </a:t>
            </a:r>
            <a:r>
              <a:rPr lang="en-US" sz="3600" dirty="0" err="1" smtClean="0"/>
              <a:t>masing-masing</a:t>
            </a:r>
            <a:r>
              <a:rPr lang="en-US" sz="3600" dirty="0" smtClean="0"/>
              <a:t> </a:t>
            </a:r>
            <a:r>
              <a:rPr lang="en-US" sz="3600" dirty="0" err="1" smtClean="0"/>
              <a:t>bagian</a:t>
            </a:r>
            <a:r>
              <a:rPr lang="en-US" sz="3600" dirty="0" smtClean="0"/>
              <a:t> </a:t>
            </a:r>
            <a:r>
              <a:rPr lang="en-US" sz="3600" dirty="0" err="1" smtClean="0"/>
              <a:t>produksi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bagian</a:t>
            </a:r>
            <a:r>
              <a:rPr lang="en-US" sz="3600" dirty="0" smtClean="0"/>
              <a:t> </a:t>
            </a:r>
            <a:r>
              <a:rPr lang="en-US" sz="3600" dirty="0" err="1" smtClean="0"/>
              <a:t>jasa</a:t>
            </a:r>
            <a:r>
              <a:rPr lang="en-US" sz="3600" dirty="0" smtClean="0"/>
              <a:t>/</a:t>
            </a:r>
            <a:r>
              <a:rPr lang="en-US" sz="3600" dirty="0" err="1" smtClean="0"/>
              <a:t>pembantu</a:t>
            </a:r>
            <a:r>
              <a:rPr lang="en-US" sz="36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err="1" smtClean="0"/>
              <a:t>Satuan</a:t>
            </a:r>
            <a:r>
              <a:rPr lang="en-US" sz="3600" dirty="0" smtClean="0"/>
              <a:t> </a:t>
            </a:r>
            <a:r>
              <a:rPr lang="en-US" sz="3600" dirty="0" err="1" smtClean="0"/>
              <a:t>kegiatan</a:t>
            </a:r>
            <a:r>
              <a:rPr lang="en-US" sz="3600" dirty="0" smtClean="0"/>
              <a:t> </a:t>
            </a:r>
            <a:r>
              <a:rPr lang="en-US" sz="3600" dirty="0" err="1" smtClean="0"/>
              <a:t>masing-masing</a:t>
            </a:r>
            <a:r>
              <a:rPr lang="en-US" sz="3600" dirty="0" smtClean="0"/>
              <a:t> </a:t>
            </a:r>
            <a:r>
              <a:rPr lang="en-US" sz="3600" dirty="0" err="1" smtClean="0"/>
              <a:t>bagian</a:t>
            </a:r>
            <a:r>
              <a:rPr lang="en-US" sz="3600" dirty="0" smtClean="0"/>
              <a:t> </a:t>
            </a:r>
            <a:r>
              <a:rPr lang="en-US" sz="3600" dirty="0" err="1" smtClean="0"/>
              <a:t>produksi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bagian</a:t>
            </a:r>
            <a:r>
              <a:rPr lang="en-US" sz="3600" dirty="0" smtClean="0"/>
              <a:t> </a:t>
            </a:r>
            <a:r>
              <a:rPr lang="en-US" sz="3600" dirty="0" err="1" smtClean="0"/>
              <a:t>jasa</a:t>
            </a:r>
            <a:r>
              <a:rPr lang="en-US" sz="3600" dirty="0" smtClean="0"/>
              <a:t>/</a:t>
            </a:r>
            <a:r>
              <a:rPr lang="en-US" sz="3600" dirty="0" err="1" smtClean="0"/>
              <a:t>pembantu</a:t>
            </a:r>
            <a:r>
              <a:rPr lang="en-US" sz="36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err="1" smtClean="0"/>
              <a:t>Angka-angka</a:t>
            </a:r>
            <a:r>
              <a:rPr lang="en-US" sz="3600" dirty="0" smtClean="0"/>
              <a:t> </a:t>
            </a:r>
            <a:r>
              <a:rPr lang="en-US" sz="3600" dirty="0" err="1" smtClean="0"/>
              <a:t>standar</a:t>
            </a:r>
            <a:r>
              <a:rPr lang="en-US" sz="3600" dirty="0" smtClean="0"/>
              <a:t> </a:t>
            </a:r>
            <a:r>
              <a:rPr lang="en-US" sz="3600" dirty="0" err="1" smtClean="0"/>
              <a:t>pada</a:t>
            </a:r>
            <a:r>
              <a:rPr lang="en-US" sz="3600" dirty="0" smtClean="0"/>
              <a:t> </a:t>
            </a:r>
            <a:r>
              <a:rPr lang="en-US" sz="3600" dirty="0" err="1" smtClean="0"/>
              <a:t>masing-masing</a:t>
            </a:r>
            <a:r>
              <a:rPr lang="en-US" sz="3600" dirty="0" smtClean="0"/>
              <a:t> </a:t>
            </a:r>
            <a:r>
              <a:rPr lang="en-US" sz="3600" dirty="0" err="1" smtClean="0"/>
              <a:t>bagian</a:t>
            </a:r>
            <a:r>
              <a:rPr lang="en-US" sz="3600" dirty="0" smtClean="0"/>
              <a:t> </a:t>
            </a:r>
            <a:r>
              <a:rPr lang="en-US" sz="3600" dirty="0" err="1" smtClean="0"/>
              <a:t>produksi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bagian</a:t>
            </a:r>
            <a:r>
              <a:rPr lang="en-US" sz="3600" dirty="0" smtClean="0"/>
              <a:t> </a:t>
            </a:r>
            <a:r>
              <a:rPr lang="en-US" sz="3600" dirty="0" err="1" smtClean="0"/>
              <a:t>jasa</a:t>
            </a:r>
            <a:r>
              <a:rPr lang="en-US" sz="3600" dirty="0" smtClean="0"/>
              <a:t>/ </a:t>
            </a:r>
            <a:r>
              <a:rPr lang="en-US" sz="3600" dirty="0" err="1" smtClean="0"/>
              <a:t>pembantu</a:t>
            </a:r>
            <a:r>
              <a:rPr lang="en-US" sz="3600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Ilustrasi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PT KOTA BARU </a:t>
            </a:r>
            <a:r>
              <a:rPr lang="en-US" sz="2400" dirty="0" err="1" smtClean="0"/>
              <a:t>memproduksi</a:t>
            </a:r>
            <a:r>
              <a:rPr lang="en-US" sz="2400" dirty="0" smtClean="0"/>
              <a:t> 2 </a:t>
            </a:r>
            <a:r>
              <a:rPr lang="en-US" sz="2400" dirty="0" err="1" smtClean="0"/>
              <a:t>macam</a:t>
            </a:r>
            <a:r>
              <a:rPr lang="en-US" sz="2400" dirty="0" smtClean="0"/>
              <a:t> </a:t>
            </a:r>
            <a:r>
              <a:rPr lang="en-US" sz="2400" dirty="0" err="1" smtClean="0"/>
              <a:t>barang</a:t>
            </a:r>
            <a:r>
              <a:rPr lang="en-US" sz="2400" dirty="0" smtClean="0"/>
              <a:t> </a:t>
            </a:r>
            <a:r>
              <a:rPr lang="en-US" sz="2400" dirty="0" err="1" smtClean="0"/>
              <a:t>yakni</a:t>
            </a:r>
            <a:r>
              <a:rPr lang="en-US" sz="2400" dirty="0" smtClean="0"/>
              <a:t> </a:t>
            </a:r>
            <a:r>
              <a:rPr lang="en-US" sz="2400" dirty="0" err="1" smtClean="0"/>
              <a:t>barang</a:t>
            </a:r>
            <a:r>
              <a:rPr lang="en-US" sz="2400" dirty="0" smtClean="0"/>
              <a:t> A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barang</a:t>
            </a:r>
            <a:r>
              <a:rPr lang="en-US" sz="2400" dirty="0" smtClean="0"/>
              <a:t> B.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err="1" smtClean="0"/>
              <a:t>Satuan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masing-masing</a:t>
            </a:r>
            <a:r>
              <a:rPr lang="en-US" sz="2400" dirty="0" smtClean="0"/>
              <a:t> </a:t>
            </a:r>
            <a:r>
              <a:rPr lang="en-US" sz="2400" dirty="0" err="1" smtClean="0"/>
              <a:t>bagian</a:t>
            </a:r>
            <a:r>
              <a:rPr lang="en-US" sz="2400" dirty="0" smtClean="0"/>
              <a:t> :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05947219"/>
              </p:ext>
            </p:extLst>
          </p:nvPr>
        </p:nvGraphicFramePr>
        <p:xfrm>
          <a:off x="914400" y="251460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Barang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Unit </a:t>
                      </a:r>
                      <a:r>
                        <a:rPr lang="en-US" dirty="0" err="1" smtClean="0"/>
                        <a:t>Produksi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55862132"/>
              </p:ext>
            </p:extLst>
          </p:nvPr>
        </p:nvGraphicFramePr>
        <p:xfrm>
          <a:off x="838200" y="44196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Bagian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Produksi</a:t>
                      </a:r>
                      <a:r>
                        <a:rPr lang="en-US" dirty="0" smtClean="0"/>
                        <a:t>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Unit </a:t>
                      </a:r>
                      <a:r>
                        <a:rPr lang="en-US" dirty="0" err="1" smtClean="0"/>
                        <a:t>Barang</a:t>
                      </a:r>
                      <a:r>
                        <a:rPr lang="en-US" baseline="0" dirty="0" smtClean="0"/>
                        <a:t> 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Prduksi</a:t>
                      </a:r>
                      <a:r>
                        <a:rPr lang="en-US" dirty="0" smtClean="0"/>
                        <a:t> 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Jam </a:t>
                      </a:r>
                      <a:r>
                        <a:rPr lang="en-US" dirty="0" err="1" smtClean="0"/>
                        <a:t>Mesin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Langsung</a:t>
                      </a:r>
                      <a:r>
                        <a:rPr lang="en-US" dirty="0" smtClean="0"/>
                        <a:t> (DMH)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Reparasi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Jam </a:t>
                      </a:r>
                      <a:r>
                        <a:rPr lang="en-US" dirty="0" err="1" smtClean="0"/>
                        <a:t>reparasi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langsung</a:t>
                      </a:r>
                      <a:r>
                        <a:rPr lang="en-US" dirty="0" smtClean="0"/>
                        <a:t> (DRH)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7343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Angka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II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9803126"/>
              </p:ext>
            </p:extLst>
          </p:nvPr>
        </p:nvGraphicFramePr>
        <p:xfrm>
          <a:off x="762000" y="1600200"/>
          <a:ext cx="76962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8100"/>
                <a:gridCol w="38481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Barang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DMH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457200" y="2971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Angka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reparasi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15430482"/>
              </p:ext>
            </p:extLst>
          </p:nvPr>
        </p:nvGraphicFramePr>
        <p:xfrm>
          <a:off x="762000" y="4134678"/>
          <a:ext cx="7772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Bagian</a:t>
                      </a:r>
                      <a:r>
                        <a:rPr lang="en-US" dirty="0" smtClean="0"/>
                        <a:t> yang </a:t>
                      </a:r>
                      <a:r>
                        <a:rPr lang="en-US" dirty="0" err="1" smtClean="0"/>
                        <a:t>menggunakan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jasa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Produksi</a:t>
                      </a:r>
                      <a:r>
                        <a:rPr lang="en-US" baseline="0" dirty="0" smtClean="0"/>
                        <a:t> 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0,20 DRH per unit 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Produksi</a:t>
                      </a:r>
                      <a:r>
                        <a:rPr lang="en-US" baseline="0" dirty="0" smtClean="0"/>
                        <a:t> 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0,07 DRH per DMH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51946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</TotalTime>
  <Words>960</Words>
  <Application>Microsoft Office PowerPoint</Application>
  <PresentationFormat>On-screen Show (4:3)</PresentationFormat>
  <Paragraphs>273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ANGGARAN OVERHEAD PABRIK</vt:lpstr>
      <vt:lpstr>TUJUAN PEMBELAJARAN</vt:lpstr>
      <vt:lpstr>Definisi Anggaran Biaya Overhead Pabrik</vt:lpstr>
      <vt:lpstr>Anggaran Biaya Overhead Pabrik</vt:lpstr>
      <vt:lpstr>Anggaran Biaya Overhead Pabrik</vt:lpstr>
      <vt:lpstr>Faktor-faktor yang mempengaruhi penyusunan anggaran BOP</vt:lpstr>
      <vt:lpstr>Perhitungan Harga Pokok Produksi</vt:lpstr>
      <vt:lpstr>Ilustrasi soal :</vt:lpstr>
      <vt:lpstr>Angka Standar pada bagian produksi II</vt:lpstr>
      <vt:lpstr>Biaya Overhead </vt:lpstr>
      <vt:lpstr>Biaya Tenaga Kerja Langsung</vt:lpstr>
      <vt:lpstr>Cara Menjawab :</vt:lpstr>
      <vt:lpstr>Cara Menjawab :</vt:lpstr>
      <vt:lpstr>Cara Menjawab :</vt:lpstr>
      <vt:lpstr>Cara Menjawab :</vt:lpstr>
      <vt:lpstr>Sifat Biaya Overhead Pabrik</vt:lpstr>
      <vt:lpstr>Penyusunan Anggaran Biaya Overhead Pabrik</vt:lpstr>
      <vt:lpstr>Kapasitas yang dipakai sebagai dasar penyusunan anggaran biaya overhead pabrik :</vt:lpstr>
      <vt:lpstr>Alokasi BOP</vt:lpstr>
      <vt:lpstr>Ilustrasi Soal</vt:lpstr>
      <vt:lpstr>Proposi Pemakaian Jasa</vt:lpstr>
      <vt:lpstr>Alokasi BOP berdasarkan Proporsi Pemakaian Jasa</vt:lpstr>
      <vt:lpstr>Slide 23</vt:lpstr>
    </vt:vector>
  </TitlesOfParts>
  <Company>Politeknik Negeri Batam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</dc:creator>
  <cp:lastModifiedBy>060087667</cp:lastModifiedBy>
  <cp:revision>43</cp:revision>
  <dcterms:created xsi:type="dcterms:W3CDTF">2015-04-06T23:19:23Z</dcterms:created>
  <dcterms:modified xsi:type="dcterms:W3CDTF">2019-11-04T05:18:19Z</dcterms:modified>
</cp:coreProperties>
</file>