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80" r:id="rId4"/>
    <p:sldId id="281" r:id="rId5"/>
    <p:sldId id="282" r:id="rId6"/>
    <p:sldId id="283" r:id="rId7"/>
    <p:sldId id="285" r:id="rId8"/>
    <p:sldId id="289" r:id="rId9"/>
    <p:sldId id="284" r:id="rId10"/>
    <p:sldId id="286" r:id="rId11"/>
    <p:sldId id="287" r:id="rId12"/>
    <p:sldId id="288" r:id="rId13"/>
    <p:sldId id="29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66"/>
    <a:srgbClr val="FFFF99"/>
    <a:srgbClr val="800000"/>
    <a:srgbClr val="00004B"/>
    <a:srgbClr val="003300"/>
    <a:srgbClr val="CC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0743" autoAdjust="0"/>
  </p:normalViewPr>
  <p:slideViewPr>
    <p:cSldViewPr>
      <p:cViewPr varScale="1">
        <p:scale>
          <a:sx n="52" d="100"/>
          <a:sy n="52" d="100"/>
        </p:scale>
        <p:origin x="486"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6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23A31C-EAE8-4F57-807B-DC13487721AC}" type="datetimeFigureOut">
              <a:rPr lang="en-US" smtClean="0"/>
              <a:t>5/13/2018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96F610-91C5-4E8C-826C-BCC79CF82FD8}" type="slidenum">
              <a:rPr lang="en-US" smtClean="0"/>
              <a:t>‹#›</a:t>
            </a:fld>
            <a:endParaRPr lang="en-US"/>
          </a:p>
        </p:txBody>
      </p:sp>
    </p:spTree>
    <p:extLst>
      <p:ext uri="{BB962C8B-B14F-4D97-AF65-F5344CB8AC3E}">
        <p14:creationId xmlns:p14="http://schemas.microsoft.com/office/powerpoint/2010/main" val="1746847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96F610-91C5-4E8C-826C-BCC79CF82FD8}" type="slidenum">
              <a:rPr lang="en-US" smtClean="0"/>
              <a:t>1</a:t>
            </a:fld>
            <a:endParaRPr lang="en-US"/>
          </a:p>
        </p:txBody>
      </p:sp>
    </p:spTree>
    <p:extLst>
      <p:ext uri="{BB962C8B-B14F-4D97-AF65-F5344CB8AC3E}">
        <p14:creationId xmlns:p14="http://schemas.microsoft.com/office/powerpoint/2010/main" val="1342871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96F610-91C5-4E8C-826C-BCC79CF82FD8}" type="slidenum">
              <a:rPr lang="en-US" smtClean="0"/>
              <a:t>11</a:t>
            </a:fld>
            <a:endParaRPr lang="en-US"/>
          </a:p>
        </p:txBody>
      </p:sp>
    </p:spTree>
    <p:extLst>
      <p:ext uri="{BB962C8B-B14F-4D97-AF65-F5344CB8AC3E}">
        <p14:creationId xmlns:p14="http://schemas.microsoft.com/office/powerpoint/2010/main" val="510497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96F610-91C5-4E8C-826C-BCC79CF82FD8}" type="slidenum">
              <a:rPr lang="en-US" smtClean="0"/>
              <a:t>12</a:t>
            </a:fld>
            <a:endParaRPr lang="en-US"/>
          </a:p>
        </p:txBody>
      </p:sp>
    </p:spTree>
    <p:extLst>
      <p:ext uri="{BB962C8B-B14F-4D97-AF65-F5344CB8AC3E}">
        <p14:creationId xmlns:p14="http://schemas.microsoft.com/office/powerpoint/2010/main" val="232451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96F610-91C5-4E8C-826C-BCC79CF82FD8}" type="slidenum">
              <a:rPr lang="en-US" smtClean="0"/>
              <a:t>13</a:t>
            </a:fld>
            <a:endParaRPr lang="en-US"/>
          </a:p>
        </p:txBody>
      </p:sp>
    </p:spTree>
    <p:extLst>
      <p:ext uri="{BB962C8B-B14F-4D97-AF65-F5344CB8AC3E}">
        <p14:creationId xmlns:p14="http://schemas.microsoft.com/office/powerpoint/2010/main" val="7550850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130425"/>
            <a:ext cx="6172200" cy="1470025"/>
          </a:xfrm>
        </p:spPr>
        <p:txBody>
          <a:bodyPr>
            <a:normAutofit/>
          </a:bodyPr>
          <a:lstStyle>
            <a:lvl1pPr>
              <a:defRPr sz="4000" b="1">
                <a:solidFill>
                  <a:srgbClr val="FFFF00"/>
                </a:solidFill>
                <a:latin typeface="Lucida Handwriting" pitchFamily="66" charset="0"/>
              </a:defRPr>
            </a:lvl1pPr>
          </a:lstStyle>
          <a:p>
            <a:r>
              <a:rPr lang="en-US"/>
              <a:t>Click to edit Master title style</a:t>
            </a:r>
          </a:p>
        </p:txBody>
      </p:sp>
      <p:sp>
        <p:nvSpPr>
          <p:cNvPr id="3" name="Subtitle 2"/>
          <p:cNvSpPr>
            <a:spLocks noGrp="1"/>
          </p:cNvSpPr>
          <p:nvPr>
            <p:ph type="subTitle" idx="1"/>
          </p:nvPr>
        </p:nvSpPr>
        <p:spPr>
          <a:xfrm>
            <a:off x="2362200" y="3886200"/>
            <a:ext cx="6172200" cy="838200"/>
          </a:xfrm>
        </p:spPr>
        <p:txBody>
          <a:bodyPr/>
          <a:lstStyle>
            <a:lvl1pPr marL="0" indent="0" algn="ctr">
              <a:buNone/>
              <a:defRPr>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53417EF-5393-499D-A0B2-A13CB9F7CAA7}" type="datetimeFigureOut">
              <a:rPr lang="en-US" smtClean="0"/>
              <a:pPr/>
              <a:t>5/13/2018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DCDAE-D1E0-4FFE-ABD7-6BBDC21D34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3417EF-5393-499D-A0B2-A13CB9F7CAA7}" type="datetimeFigureOut">
              <a:rPr lang="en-US" smtClean="0"/>
              <a:pPr/>
              <a:t>5/13/2018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DCDAE-D1E0-4FFE-ABD7-6BBDC21D3415}"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0"/>
            <a:ext cx="7620000" cy="914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417EF-5393-499D-A0B2-A13CB9F7CAA7}" type="datetimeFigureOut">
              <a:rPr lang="en-US" smtClean="0"/>
              <a:pPr/>
              <a:t>5/13/2018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DCDAE-D1E0-4FFE-ABD7-6BBDC21D3415}" type="slidenum">
              <a:rPr lang="en-US" smtClean="0"/>
              <a:pPr/>
              <a:t>‹#›</a:t>
            </a:fld>
            <a:endParaRPr lang="en-US"/>
          </a:p>
        </p:txBody>
      </p:sp>
      <p:sp>
        <p:nvSpPr>
          <p:cNvPr id="7" name="Rectangle 6"/>
          <p:cNvSpPr/>
          <p:nvPr userDrawn="1"/>
        </p:nvSpPr>
        <p:spPr>
          <a:xfrm>
            <a:off x="0" y="6477000"/>
            <a:ext cx="9144000" cy="365760"/>
          </a:xfrm>
          <a:prstGeom prst="rect">
            <a:avLst/>
          </a:prstGeom>
          <a:solidFill>
            <a:srgbClr val="000099">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solidFill>
                  <a:schemeClr val="tx2"/>
                </a:solidFill>
              </a:rPr>
              <a:t>Copyright @ 2016 </a:t>
            </a:r>
            <a:r>
              <a:rPr lang="en-US" sz="1000" b="1">
                <a:solidFill>
                  <a:schemeClr val="tx2"/>
                </a:solidFill>
              </a:rPr>
              <a:t>Universitas Esa Unggul</a:t>
            </a:r>
          </a:p>
          <a:p>
            <a:pPr algn="ctr"/>
            <a:r>
              <a:rPr lang="en-US" sz="1000">
                <a:solidFill>
                  <a:schemeClr val="tx2"/>
                </a:solidFill>
              </a:rPr>
              <a:t>By Pelaksana Akademik Matakuliah Universitas (</a:t>
            </a:r>
            <a:r>
              <a:rPr lang="en-US" sz="1000" b="1">
                <a:solidFill>
                  <a:schemeClr val="tx2"/>
                </a:solidFill>
              </a:rPr>
              <a:t>PAMU</a:t>
            </a:r>
            <a:r>
              <a:rPr lang="en-US" sz="1000">
                <a:solidFill>
                  <a:schemeClr val="tx2"/>
                </a:solidFill>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0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400" dirty="0"/>
              <a:t>Konsep Dasar</a:t>
            </a:r>
            <a:br>
              <a:rPr lang="en-US" sz="4400" dirty="0"/>
            </a:br>
            <a:br>
              <a:rPr lang="en-US" sz="1300" dirty="0"/>
            </a:br>
            <a:r>
              <a:rPr lang="en-US" sz="4400" dirty="0"/>
              <a:t>PROPOSAL KEGIATAN KEHUMASAN</a:t>
            </a:r>
          </a:p>
        </p:txBody>
      </p:sp>
      <p:cxnSp>
        <p:nvCxnSpPr>
          <p:cNvPr id="4" name="Straight Connector 3"/>
          <p:cNvCxnSpPr>
            <a:stCxn id="6" idx="0"/>
            <a:endCxn id="6" idx="4"/>
          </p:cNvCxnSpPr>
          <p:nvPr/>
        </p:nvCxnSpPr>
        <p:spPr>
          <a:xfrm>
            <a:off x="1605521" y="1981200"/>
            <a:ext cx="1588" cy="1689720"/>
          </a:xfrm>
          <a:prstGeom prst="line">
            <a:avLst/>
          </a:prstGeom>
          <a:ln w="31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a:stCxn id="6" idx="2"/>
            <a:endCxn id="6" idx="6"/>
          </p:cNvCxnSpPr>
          <p:nvPr/>
        </p:nvCxnSpPr>
        <p:spPr>
          <a:xfrm>
            <a:off x="762000" y="2826060"/>
            <a:ext cx="1687041" cy="1588"/>
          </a:xfrm>
          <a:prstGeom prst="line">
            <a:avLst/>
          </a:prstGeom>
          <a:ln w="31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nvGrpSpPr>
          <p:cNvPr id="7" name="Group 14"/>
          <p:cNvGrpSpPr/>
          <p:nvPr/>
        </p:nvGrpSpPr>
        <p:grpSpPr>
          <a:xfrm>
            <a:off x="914400" y="2151888"/>
            <a:ext cx="1371600" cy="1324740"/>
            <a:chOff x="1066800" y="2256660"/>
            <a:chExt cx="1371600" cy="1324740"/>
          </a:xfrm>
        </p:grpSpPr>
        <p:sp>
          <p:nvSpPr>
            <p:cNvPr id="8" name="Rectangle 7"/>
            <p:cNvSpPr/>
            <p:nvPr/>
          </p:nvSpPr>
          <p:spPr>
            <a:xfrm>
              <a:off x="1066800" y="2286000"/>
              <a:ext cx="1371600"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1737360" y="2256660"/>
              <a:ext cx="45719" cy="685800"/>
            </a:xfrm>
            <a:prstGeom prst="triangle">
              <a:avLst/>
            </a:prstGeom>
            <a:noFill/>
            <a:ln w="952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AutoShape 3"/>
          <p:cNvSpPr>
            <a:spLocks noChangeArrowheads="1"/>
          </p:cNvSpPr>
          <p:nvPr/>
        </p:nvSpPr>
        <p:spPr bwMode="auto">
          <a:xfrm>
            <a:off x="762000" y="1981200"/>
            <a:ext cx="1687041" cy="1689720"/>
          </a:xfrm>
          <a:custGeom>
            <a:avLst/>
            <a:gdLst>
              <a:gd name="G0" fmla="+- 2314 0 0"/>
              <a:gd name="G1" fmla="+- 21600 0 2314"/>
              <a:gd name="G2" fmla="+- 21600 0 2314"/>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314" y="10800"/>
                </a:moveTo>
                <a:cubicBezTo>
                  <a:pt x="2314" y="15487"/>
                  <a:pt x="6113" y="19286"/>
                  <a:pt x="10800" y="19286"/>
                </a:cubicBezTo>
                <a:cubicBezTo>
                  <a:pt x="15487" y="19286"/>
                  <a:pt x="19286" y="15487"/>
                  <a:pt x="19286" y="10800"/>
                </a:cubicBezTo>
                <a:cubicBezTo>
                  <a:pt x="19286" y="6113"/>
                  <a:pt x="15487" y="2314"/>
                  <a:pt x="10800" y="2314"/>
                </a:cubicBezTo>
                <a:cubicBezTo>
                  <a:pt x="6113" y="2314"/>
                  <a:pt x="2314" y="6113"/>
                  <a:pt x="2314" y="10800"/>
                </a:cubicBezTo>
                <a:close/>
              </a:path>
            </a:pathLst>
          </a:custGeom>
          <a:solidFill>
            <a:srgbClr val="FFFF99"/>
          </a:solidFill>
          <a:ln w="12700">
            <a:solidFill>
              <a:srgbClr val="FF6600"/>
            </a:solidFill>
            <a:round/>
            <a:headEnd/>
            <a:tailEnd/>
          </a:ln>
          <a:effectLst/>
        </p:spPr>
        <p:txBody>
          <a:bodyPr wrap="none" anchor="ctr"/>
          <a:lstStyle/>
          <a:p>
            <a:pPr algn="ctr">
              <a:buFont typeface="Wingdings" pitchFamily="2" charset="2"/>
              <a:buNone/>
            </a:pPr>
            <a:r>
              <a:rPr lang="de-DE" sz="7200" b="1">
                <a:solidFill>
                  <a:srgbClr val="800000"/>
                </a:solidFill>
                <a:latin typeface="Comic Sans MS" pitchFamily="66" charset="0"/>
              </a:rPr>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endCondLst>
                                    <p:cond evt="onNext" delay="0">
                                      <p:tgtEl>
                                        <p:sldTgt/>
                                      </p:tgtEl>
                                    </p:cond>
                                  </p:endCondLst>
                                  <p:childTnLst>
                                    <p:animRot by="21600000">
                                      <p:cBhvr>
                                        <p:cTn id="6" dur="2000" fill="hold"/>
                                        <p:tgtEl>
                                          <p:spTgt spid="7"/>
                                        </p:tgtEl>
                                        <p:attrNameLst>
                                          <p:attrName>r</p:attrName>
                                        </p:attrNameLst>
                                      </p:cBhvr>
                                    </p:animRot>
                                  </p:childTnLst>
                                </p:cTn>
                              </p:par>
                            </p:childTnLst>
                          </p:cTn>
                        </p:par>
                        <p:par>
                          <p:cTn id="7" fill="hold">
                            <p:stCondLst>
                              <p:cond delay="2000"/>
                            </p:stCondLst>
                            <p:childTnLst>
                              <p:par>
                                <p:cTn id="8" presetID="55"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p:cTn id="10" dur="1000" fill="hold"/>
                                        <p:tgtEl>
                                          <p:spTgt spid="2"/>
                                        </p:tgtEl>
                                        <p:attrNameLst>
                                          <p:attrName>ppt_w</p:attrName>
                                        </p:attrNameLst>
                                      </p:cBhvr>
                                      <p:tavLst>
                                        <p:tav tm="0">
                                          <p:val>
                                            <p:strVal val="#ppt_w*0.70"/>
                                          </p:val>
                                        </p:tav>
                                        <p:tav tm="100000">
                                          <p:val>
                                            <p:strVal val="#ppt_w"/>
                                          </p:val>
                                        </p:tav>
                                      </p:tavLst>
                                    </p:anim>
                                    <p:anim calcmode="lin" valueType="num">
                                      <p:cBhvr>
                                        <p:cTn id="11" dur="1000" fill="hold"/>
                                        <p:tgtEl>
                                          <p:spTgt spid="2"/>
                                        </p:tgtEl>
                                        <p:attrNameLst>
                                          <p:attrName>ppt_h</p:attrName>
                                        </p:attrNameLst>
                                      </p:cBhvr>
                                      <p:tavLst>
                                        <p:tav tm="0">
                                          <p:val>
                                            <p:strVal val="#ppt_h"/>
                                          </p:val>
                                        </p:tav>
                                        <p:tav tm="100000">
                                          <p:val>
                                            <p:strVal val="#ppt_h"/>
                                          </p:val>
                                        </p:tav>
                                      </p:tavLst>
                                    </p:anim>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924800" cy="914400"/>
          </a:xfrm>
        </p:spPr>
        <p:txBody>
          <a:bodyPr>
            <a:noAutofit/>
          </a:bodyPr>
          <a:lstStyle/>
          <a:p>
            <a:r>
              <a:rPr lang="en-US" sz="4500" dirty="0"/>
              <a:t>Public Relations Tools</a:t>
            </a:r>
          </a:p>
        </p:txBody>
      </p:sp>
      <p:sp>
        <p:nvSpPr>
          <p:cNvPr id="4" name="Rectangle 3"/>
          <p:cNvSpPr txBox="1">
            <a:spLocks noChangeArrowheads="1"/>
          </p:cNvSpPr>
          <p:nvPr/>
        </p:nvSpPr>
        <p:spPr>
          <a:xfrm>
            <a:off x="990600" y="1447800"/>
            <a:ext cx="7315200" cy="4724400"/>
          </a:xfrm>
          <a:prstGeom prst="rect">
            <a:avLst/>
          </a:prstGeom>
        </p:spPr>
        <p:txBody>
          <a:bodyPr/>
          <a:lstStyle/>
          <a:p>
            <a:endParaRPr lang="en-US" sz="1400" dirty="0"/>
          </a:p>
          <a:p>
            <a:endParaRPr lang="en-US" sz="3500" dirty="0"/>
          </a:p>
          <a:p>
            <a:br>
              <a:rPr lang="en-US" dirty="0"/>
            </a:br>
            <a:br>
              <a:rPr lang="en-US"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pic>
        <p:nvPicPr>
          <p:cNvPr id="5" name="Picture 4" descr="Image result for public relation activity">
            <a:extLst>
              <a:ext uri="{FF2B5EF4-FFF2-40B4-BE49-F238E27FC236}">
                <a16:creationId xmlns:a16="http://schemas.microsoft.com/office/drawing/2014/main" id="{F46B74D7-4B92-4485-9B84-F33EABF50DC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4312" y="1066800"/>
            <a:ext cx="8607287" cy="4953000"/>
          </a:xfrm>
          <a:prstGeom prst="rect">
            <a:avLst/>
          </a:prstGeom>
          <a:noFill/>
          <a:ln>
            <a:noFill/>
          </a:ln>
        </p:spPr>
      </p:pic>
    </p:spTree>
    <p:extLst>
      <p:ext uri="{BB962C8B-B14F-4D97-AF65-F5344CB8AC3E}">
        <p14:creationId xmlns:p14="http://schemas.microsoft.com/office/powerpoint/2010/main" val="286407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diamond(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924800" cy="914400"/>
          </a:xfrm>
        </p:spPr>
        <p:txBody>
          <a:bodyPr>
            <a:noAutofit/>
          </a:bodyPr>
          <a:lstStyle/>
          <a:p>
            <a:r>
              <a:rPr lang="en-US" sz="4400" dirty="0" err="1"/>
              <a:t>Peran</a:t>
            </a:r>
            <a:r>
              <a:rPr lang="en-US" sz="4400" dirty="0"/>
              <a:t> dan </a:t>
            </a:r>
            <a:r>
              <a:rPr lang="en-US" sz="4400" dirty="0" err="1"/>
              <a:t>Fungsi</a:t>
            </a:r>
            <a:r>
              <a:rPr lang="en-US" sz="4400" dirty="0"/>
              <a:t> PR</a:t>
            </a:r>
          </a:p>
        </p:txBody>
      </p:sp>
      <p:sp>
        <p:nvSpPr>
          <p:cNvPr id="4" name="Rectangle 3"/>
          <p:cNvSpPr txBox="1">
            <a:spLocks noChangeArrowheads="1"/>
          </p:cNvSpPr>
          <p:nvPr/>
        </p:nvSpPr>
        <p:spPr>
          <a:xfrm>
            <a:off x="381000" y="914400"/>
            <a:ext cx="8382000" cy="5257800"/>
          </a:xfrm>
          <a:prstGeom prst="rect">
            <a:avLst/>
          </a:prstGeom>
        </p:spPr>
        <p:txBody>
          <a:bodyPr/>
          <a:lstStyle/>
          <a:p>
            <a:endParaRPr lang="en-US" sz="1400" dirty="0"/>
          </a:p>
          <a:p>
            <a:r>
              <a:rPr lang="en-US" sz="2600" dirty="0" err="1"/>
              <a:t>Menyadari</a:t>
            </a:r>
            <a:r>
              <a:rPr lang="en-US" sz="2600" dirty="0"/>
              <a:t> </a:t>
            </a:r>
            <a:r>
              <a:rPr lang="en-US" sz="2600" dirty="0" err="1"/>
              <a:t>begitu</a:t>
            </a:r>
            <a:r>
              <a:rPr lang="en-US" sz="2600" dirty="0"/>
              <a:t> </a:t>
            </a:r>
            <a:r>
              <a:rPr lang="en-US" sz="2600" dirty="0" err="1"/>
              <a:t>pentingnya</a:t>
            </a:r>
            <a:r>
              <a:rPr lang="en-US" sz="2600" dirty="0"/>
              <a:t> </a:t>
            </a:r>
            <a:r>
              <a:rPr lang="en-US" sz="2600" dirty="0" err="1"/>
              <a:t>peran</a:t>
            </a:r>
            <a:r>
              <a:rPr lang="en-US" sz="2600" dirty="0"/>
              <a:t> dan </a:t>
            </a:r>
            <a:r>
              <a:rPr lang="en-US" sz="2600" dirty="0" err="1"/>
              <a:t>fungsinya</a:t>
            </a:r>
            <a:r>
              <a:rPr lang="en-US" sz="2600" dirty="0"/>
              <a:t>, </a:t>
            </a:r>
            <a:r>
              <a:rPr lang="en-US" sz="2600" dirty="0" err="1"/>
              <a:t>maka</a:t>
            </a:r>
            <a:r>
              <a:rPr lang="en-US" sz="2600" dirty="0"/>
              <a:t> </a:t>
            </a:r>
            <a:r>
              <a:rPr lang="en-US" sz="2600" dirty="0" err="1"/>
              <a:t>humas</a:t>
            </a:r>
            <a:r>
              <a:rPr lang="en-US" sz="2600" dirty="0"/>
              <a:t> memiliki </a:t>
            </a:r>
            <a:r>
              <a:rPr lang="en-US" sz="2600" dirty="0" err="1"/>
              <a:t>tanggung</a:t>
            </a:r>
            <a:r>
              <a:rPr lang="en-US" sz="2600" dirty="0"/>
              <a:t> </a:t>
            </a:r>
            <a:r>
              <a:rPr lang="en-US" sz="2600" dirty="0" err="1"/>
              <a:t>jawab</a:t>
            </a:r>
            <a:r>
              <a:rPr lang="en-US" sz="2600" dirty="0"/>
              <a:t> </a:t>
            </a:r>
            <a:r>
              <a:rPr lang="en-US" sz="2600" dirty="0" err="1"/>
              <a:t>sosial</a:t>
            </a:r>
            <a:r>
              <a:rPr lang="en-US" sz="2600" dirty="0"/>
              <a:t>. </a:t>
            </a:r>
            <a:r>
              <a:rPr lang="en-US" sz="2600" dirty="0" err="1"/>
              <a:t>Setiap</a:t>
            </a:r>
            <a:r>
              <a:rPr lang="en-US" sz="2600" dirty="0"/>
              <a:t> </a:t>
            </a:r>
            <a:r>
              <a:rPr lang="en-US" sz="2600" dirty="0" err="1"/>
              <a:t>lembaga</a:t>
            </a:r>
            <a:r>
              <a:rPr lang="en-US" sz="2600" dirty="0"/>
              <a:t> </a:t>
            </a:r>
            <a:r>
              <a:rPr lang="en-US" sz="2600" dirty="0" err="1"/>
              <a:t>publik</a:t>
            </a:r>
            <a:r>
              <a:rPr lang="en-US" sz="2600" dirty="0"/>
              <a:t> </a:t>
            </a:r>
            <a:r>
              <a:rPr lang="en-US" sz="2600" dirty="0" err="1"/>
              <a:t>semakin</a:t>
            </a:r>
            <a:r>
              <a:rPr lang="en-US" sz="2600" dirty="0"/>
              <a:t> </a:t>
            </a:r>
            <a:r>
              <a:rPr lang="en-US" sz="2600" dirty="0" err="1"/>
              <a:t>menyadari</a:t>
            </a:r>
            <a:r>
              <a:rPr lang="en-US" sz="2600" dirty="0"/>
              <a:t> </a:t>
            </a:r>
            <a:r>
              <a:rPr lang="en-US" sz="2600" dirty="0" err="1"/>
              <a:t>bahwa</a:t>
            </a:r>
            <a:r>
              <a:rPr lang="en-US" sz="2600" dirty="0"/>
              <a:t> </a:t>
            </a:r>
            <a:r>
              <a:rPr lang="en-US" sz="2600" dirty="0" err="1"/>
              <a:t>dirinya</a:t>
            </a:r>
            <a:r>
              <a:rPr lang="en-US" sz="2600" dirty="0"/>
              <a:t> </a:t>
            </a:r>
            <a:r>
              <a:rPr lang="en-US" sz="2600" dirty="0" err="1"/>
              <a:t>harus</a:t>
            </a:r>
            <a:r>
              <a:rPr lang="en-US" sz="2600" dirty="0"/>
              <a:t> </a:t>
            </a:r>
            <a:r>
              <a:rPr lang="en-US" sz="2600" dirty="0" err="1"/>
              <a:t>menunjang</a:t>
            </a:r>
            <a:r>
              <a:rPr lang="en-US" sz="2600" dirty="0"/>
              <a:t> </a:t>
            </a:r>
            <a:r>
              <a:rPr lang="en-US" sz="2600" dirty="0" err="1"/>
              <a:t>kemajuan</a:t>
            </a:r>
            <a:r>
              <a:rPr lang="en-US" sz="2600" dirty="0"/>
              <a:t> dan </a:t>
            </a:r>
            <a:r>
              <a:rPr lang="en-US" sz="2600" dirty="0" err="1"/>
              <a:t>kesejahteraan</a:t>
            </a:r>
            <a:r>
              <a:rPr lang="en-US" sz="2600" dirty="0"/>
              <a:t> </a:t>
            </a:r>
            <a:r>
              <a:rPr lang="en-US" sz="2600" dirty="0" err="1"/>
              <a:t>sosial</a:t>
            </a:r>
            <a:r>
              <a:rPr lang="en-US" sz="2600" dirty="0"/>
              <a:t>. </a:t>
            </a:r>
            <a:r>
              <a:rPr lang="en-US" sz="2600" dirty="0" err="1"/>
              <a:t>Lembaganya</a:t>
            </a:r>
            <a:r>
              <a:rPr lang="en-US" sz="2600" dirty="0"/>
              <a:t>, </a:t>
            </a:r>
            <a:r>
              <a:rPr lang="en-US" sz="2600" dirty="0" err="1"/>
              <a:t>secara</a:t>
            </a:r>
            <a:r>
              <a:rPr lang="en-US" sz="2600" dirty="0"/>
              <a:t> </a:t>
            </a:r>
            <a:r>
              <a:rPr lang="en-US" sz="2600" dirty="0" err="1"/>
              <a:t>yuridis</a:t>
            </a:r>
            <a:r>
              <a:rPr lang="en-US" sz="2600" dirty="0"/>
              <a:t> </a:t>
            </a:r>
            <a:r>
              <a:rPr lang="en-US" sz="2600" dirty="0" err="1"/>
              <a:t>harus</a:t>
            </a:r>
            <a:r>
              <a:rPr lang="en-US" sz="2600" dirty="0"/>
              <a:t> </a:t>
            </a:r>
            <a:r>
              <a:rPr lang="en-US" sz="2600" dirty="0" err="1"/>
              <a:t>memberikan</a:t>
            </a:r>
            <a:r>
              <a:rPr lang="en-US" sz="2600" dirty="0"/>
              <a:t> </a:t>
            </a:r>
            <a:r>
              <a:rPr lang="en-US" sz="2600" dirty="0" err="1"/>
              <a:t>kontribusi</a:t>
            </a:r>
            <a:r>
              <a:rPr lang="en-US" sz="2600" dirty="0"/>
              <a:t> </a:t>
            </a:r>
            <a:r>
              <a:rPr lang="en-US" sz="2600" dirty="0" err="1"/>
              <a:t>bagi</a:t>
            </a:r>
            <a:r>
              <a:rPr lang="en-US" sz="2600" dirty="0"/>
              <a:t> </a:t>
            </a:r>
            <a:r>
              <a:rPr lang="en-US" sz="2600" dirty="0" err="1"/>
              <a:t>tatanan</a:t>
            </a:r>
            <a:r>
              <a:rPr lang="en-US" sz="2600" dirty="0"/>
              <a:t> </a:t>
            </a:r>
            <a:r>
              <a:rPr lang="en-US" sz="2600" dirty="0" err="1"/>
              <a:t>edukatif</a:t>
            </a:r>
            <a:r>
              <a:rPr lang="en-US" sz="2600" dirty="0"/>
              <a:t>, </a:t>
            </a:r>
            <a:r>
              <a:rPr lang="en-US" sz="2600" dirty="0" err="1"/>
              <a:t>kesejahteraan</a:t>
            </a:r>
            <a:r>
              <a:rPr lang="en-US" sz="2600" dirty="0"/>
              <a:t> </a:t>
            </a:r>
            <a:r>
              <a:rPr lang="en-US" sz="2600" dirty="0" err="1"/>
              <a:t>sosial</a:t>
            </a:r>
            <a:r>
              <a:rPr lang="en-US" sz="2600" dirty="0"/>
              <a:t>, yang </a:t>
            </a:r>
            <a:r>
              <a:rPr lang="en-US" sz="2600" dirty="0" err="1"/>
              <a:t>itu</a:t>
            </a:r>
            <a:r>
              <a:rPr lang="en-US" sz="2600" dirty="0"/>
              <a:t> </a:t>
            </a:r>
            <a:r>
              <a:rPr lang="en-US" sz="2600" dirty="0" err="1"/>
              <a:t>merupakan</a:t>
            </a:r>
            <a:r>
              <a:rPr lang="en-US" sz="2600" dirty="0"/>
              <a:t> </a:t>
            </a:r>
            <a:r>
              <a:rPr lang="en-US" sz="2600" dirty="0" err="1"/>
              <a:t>hak</a:t>
            </a:r>
            <a:r>
              <a:rPr lang="en-US" sz="2600" dirty="0"/>
              <a:t> </a:t>
            </a:r>
            <a:r>
              <a:rPr lang="en-US" sz="2600" dirty="0" err="1"/>
              <a:t>publik</a:t>
            </a:r>
            <a:r>
              <a:rPr lang="en-US" sz="2600" dirty="0"/>
              <a:t>. </a:t>
            </a:r>
            <a:r>
              <a:rPr lang="en-US" sz="2600" dirty="0" err="1"/>
              <a:t>Dengan</a:t>
            </a:r>
            <a:r>
              <a:rPr lang="en-US" sz="2600" dirty="0"/>
              <a:t> </a:t>
            </a:r>
            <a:r>
              <a:rPr lang="en-US" sz="2600" dirty="0" err="1"/>
              <a:t>begitu</a:t>
            </a:r>
            <a:r>
              <a:rPr lang="en-US" sz="2600" dirty="0"/>
              <a:t>, </a:t>
            </a:r>
            <a:r>
              <a:rPr lang="en-US" sz="2600" dirty="0" err="1"/>
              <a:t>humas</a:t>
            </a:r>
            <a:r>
              <a:rPr lang="en-US" sz="2600" dirty="0"/>
              <a:t> </a:t>
            </a:r>
            <a:r>
              <a:rPr lang="en-US" sz="2600" dirty="0" err="1"/>
              <a:t>berkewajiban</a:t>
            </a:r>
            <a:r>
              <a:rPr lang="en-US" sz="2600" dirty="0"/>
              <a:t> </a:t>
            </a:r>
            <a:r>
              <a:rPr lang="en-US" sz="2600" dirty="0" err="1"/>
              <a:t>untuk</a:t>
            </a:r>
            <a:r>
              <a:rPr lang="en-US" sz="2600" dirty="0"/>
              <a:t> </a:t>
            </a:r>
            <a:r>
              <a:rPr lang="en-US" sz="2600" dirty="0" err="1"/>
              <a:t>menghubungkan</a:t>
            </a:r>
            <a:r>
              <a:rPr lang="en-US" sz="2600" dirty="0"/>
              <a:t> </a:t>
            </a:r>
            <a:r>
              <a:rPr lang="en-US" sz="2600" dirty="0" err="1"/>
              <a:t>kewajiban</a:t>
            </a:r>
            <a:r>
              <a:rPr lang="en-US" sz="2600" dirty="0"/>
              <a:t> </a:t>
            </a:r>
            <a:r>
              <a:rPr lang="en-US" sz="2600" dirty="0" err="1"/>
              <a:t>sektor</a:t>
            </a:r>
            <a:r>
              <a:rPr lang="en-US" sz="2600" dirty="0"/>
              <a:t> </a:t>
            </a:r>
            <a:r>
              <a:rPr lang="en-US" sz="2600" dirty="0" err="1"/>
              <a:t>usaha</a:t>
            </a:r>
            <a:r>
              <a:rPr lang="en-US" sz="2600" dirty="0"/>
              <a:t> </a:t>
            </a:r>
            <a:r>
              <a:rPr lang="en-US" sz="2600" dirty="0" err="1"/>
              <a:t>itu</a:t>
            </a:r>
            <a:r>
              <a:rPr lang="en-US" sz="2600" dirty="0"/>
              <a:t> </a:t>
            </a:r>
            <a:r>
              <a:rPr lang="en-US" sz="2600" dirty="0" err="1"/>
              <a:t>kepada</a:t>
            </a:r>
            <a:r>
              <a:rPr lang="en-US" sz="2600" dirty="0"/>
              <a:t> </a:t>
            </a:r>
            <a:r>
              <a:rPr lang="en-US" sz="2600" dirty="0" err="1"/>
              <a:t>masyarakat</a:t>
            </a:r>
            <a:r>
              <a:rPr lang="en-US" sz="2600" dirty="0"/>
              <a:t>. </a:t>
            </a:r>
            <a:r>
              <a:rPr lang="en-US" sz="2600" dirty="0" err="1"/>
              <a:t>Sehingga</a:t>
            </a:r>
            <a:r>
              <a:rPr lang="en-US" sz="2600" dirty="0"/>
              <a:t> </a:t>
            </a:r>
            <a:r>
              <a:rPr lang="en-US" sz="2600" dirty="0" err="1"/>
              <a:t>antara</a:t>
            </a:r>
            <a:r>
              <a:rPr lang="en-US" sz="2600" dirty="0"/>
              <a:t> </a:t>
            </a:r>
            <a:r>
              <a:rPr lang="en-US" sz="2600" dirty="0" err="1"/>
              <a:t>masyarakat</a:t>
            </a:r>
            <a:r>
              <a:rPr lang="en-US" sz="2600" dirty="0"/>
              <a:t> </a:t>
            </a:r>
            <a:r>
              <a:rPr lang="en-US" sz="2600" dirty="0" err="1"/>
              <a:t>dengan</a:t>
            </a:r>
            <a:r>
              <a:rPr lang="en-US" sz="2600" dirty="0"/>
              <a:t> </a:t>
            </a:r>
            <a:r>
              <a:rPr lang="en-US" sz="2600" dirty="0" err="1"/>
              <a:t>lembaga</a:t>
            </a:r>
            <a:r>
              <a:rPr lang="en-US" sz="2600" dirty="0"/>
              <a:t> </a:t>
            </a:r>
            <a:r>
              <a:rPr lang="en-US" sz="2600" dirty="0" err="1"/>
              <a:t>saling</a:t>
            </a:r>
            <a:r>
              <a:rPr lang="en-US" sz="2600" dirty="0"/>
              <a:t> </a:t>
            </a:r>
            <a:r>
              <a:rPr lang="en-US" sz="2600" dirty="0" err="1"/>
              <a:t>menjalin</a:t>
            </a:r>
            <a:r>
              <a:rPr lang="en-US" sz="2600" dirty="0"/>
              <a:t> </a:t>
            </a:r>
            <a:r>
              <a:rPr lang="en-US" sz="2600" dirty="0" err="1"/>
              <a:t>relasi</a:t>
            </a:r>
            <a:r>
              <a:rPr lang="en-US" sz="2600" dirty="0"/>
              <a:t> </a:t>
            </a:r>
            <a:r>
              <a:rPr lang="en-US" sz="2600" dirty="0" err="1"/>
              <a:t>kooperatif</a:t>
            </a:r>
            <a:r>
              <a:rPr lang="en-US" sz="2600" dirty="0"/>
              <a:t> yang </a:t>
            </a:r>
            <a:r>
              <a:rPr lang="en-US" sz="2600" dirty="0" err="1"/>
              <a:t>menguntungkan</a:t>
            </a:r>
            <a:r>
              <a:rPr lang="en-US" sz="2600" dirty="0"/>
              <a:t>. </a:t>
            </a:r>
            <a:r>
              <a:rPr lang="en-US" sz="2600" dirty="0" err="1"/>
              <a:t>Posisi</a:t>
            </a:r>
            <a:r>
              <a:rPr lang="en-US" sz="2600" dirty="0"/>
              <a:t> </a:t>
            </a:r>
            <a:r>
              <a:rPr lang="en-US" sz="2600" dirty="0" err="1"/>
              <a:t>humas</a:t>
            </a:r>
            <a:r>
              <a:rPr lang="en-US" sz="2600" dirty="0"/>
              <a:t> </a:t>
            </a:r>
            <a:r>
              <a:rPr lang="en-US" sz="2600" dirty="0" err="1"/>
              <a:t>dapat</a:t>
            </a:r>
            <a:r>
              <a:rPr lang="en-US" sz="2600" dirty="0"/>
              <a:t> </a:t>
            </a:r>
            <a:r>
              <a:rPr lang="en-US" sz="2600" dirty="0" err="1"/>
              <a:t>memediatori</a:t>
            </a:r>
            <a:r>
              <a:rPr lang="en-US" sz="2600" dirty="0"/>
              <a:t> </a:t>
            </a:r>
            <a:r>
              <a:rPr lang="en-US" sz="2600" dirty="0" err="1"/>
              <a:t>atau</a:t>
            </a:r>
            <a:r>
              <a:rPr lang="en-US" sz="2600" dirty="0"/>
              <a:t> </a:t>
            </a:r>
            <a:r>
              <a:rPr lang="en-US" sz="2600" dirty="0" err="1"/>
              <a:t>menghubungkan</a:t>
            </a:r>
            <a:r>
              <a:rPr lang="en-US" sz="2600" dirty="0"/>
              <a:t> </a:t>
            </a:r>
            <a:r>
              <a:rPr lang="en-US" sz="2600" dirty="0" err="1"/>
              <a:t>antara</a:t>
            </a:r>
            <a:r>
              <a:rPr lang="en-US" sz="2600" dirty="0"/>
              <a:t> </a:t>
            </a:r>
            <a:r>
              <a:rPr lang="en-US" sz="2600" dirty="0" err="1"/>
              <a:t>kepentingan</a:t>
            </a:r>
            <a:r>
              <a:rPr lang="en-US" sz="2600" dirty="0"/>
              <a:t> yang </a:t>
            </a:r>
            <a:r>
              <a:rPr lang="en-US" sz="2600" dirty="0" err="1"/>
              <a:t>saling</a:t>
            </a:r>
            <a:r>
              <a:rPr lang="en-US" sz="2600" dirty="0"/>
              <a:t> </a:t>
            </a:r>
            <a:r>
              <a:rPr lang="en-US" sz="2600" dirty="0" err="1"/>
              <a:t>menghasilkan</a:t>
            </a:r>
            <a:r>
              <a:rPr lang="en-US" sz="2600" dirty="0"/>
              <a:t> </a:t>
            </a:r>
            <a:r>
              <a:rPr lang="en-US" sz="2600" dirty="0" err="1"/>
              <a:t>kemanfaat</a:t>
            </a:r>
            <a:r>
              <a:rPr lang="en-US" sz="2600" dirty="0"/>
              <a:t> </a:t>
            </a:r>
            <a:r>
              <a:rPr lang="en-US" sz="2600" dirty="0" err="1"/>
              <a:t>bagi</a:t>
            </a:r>
            <a:r>
              <a:rPr lang="en-US" sz="2600" dirty="0"/>
              <a:t> </a:t>
            </a:r>
            <a:r>
              <a:rPr lang="en-US" sz="2600" dirty="0" err="1"/>
              <a:t>kedua</a:t>
            </a:r>
            <a:r>
              <a:rPr lang="en-US" sz="2600" dirty="0"/>
              <a:t> </a:t>
            </a:r>
            <a:r>
              <a:rPr lang="en-US" sz="2600" dirty="0" err="1"/>
              <a:t>belah</a:t>
            </a:r>
            <a:r>
              <a:rPr lang="en-US" sz="2600" dirty="0"/>
              <a:t> </a:t>
            </a:r>
            <a:r>
              <a:rPr lang="en-US" sz="2600" dirty="0" err="1"/>
              <a:t>pihak</a:t>
            </a:r>
            <a:r>
              <a:rPr lang="en-US" sz="2600" dirty="0"/>
              <a:t>.</a:t>
            </a:r>
            <a:br>
              <a:rPr lang="en-US" sz="2600" dirty="0"/>
            </a:br>
            <a:br>
              <a:rPr lang="en-US" dirty="0"/>
            </a:br>
            <a:br>
              <a:rPr lang="en-US"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spTree>
    <p:extLst>
      <p:ext uri="{BB962C8B-B14F-4D97-AF65-F5344CB8AC3E}">
        <p14:creationId xmlns:p14="http://schemas.microsoft.com/office/powerpoint/2010/main" val="370731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924800" cy="914400"/>
          </a:xfrm>
        </p:spPr>
        <p:txBody>
          <a:bodyPr>
            <a:noAutofit/>
          </a:bodyPr>
          <a:lstStyle/>
          <a:p>
            <a:r>
              <a:rPr lang="en-US" sz="4400" dirty="0"/>
              <a:t>Purpose of PR</a:t>
            </a:r>
          </a:p>
        </p:txBody>
      </p:sp>
      <p:sp>
        <p:nvSpPr>
          <p:cNvPr id="4" name="Rectangle 3"/>
          <p:cNvSpPr txBox="1">
            <a:spLocks noChangeArrowheads="1"/>
          </p:cNvSpPr>
          <p:nvPr/>
        </p:nvSpPr>
        <p:spPr>
          <a:xfrm>
            <a:off x="838200" y="1219200"/>
            <a:ext cx="7696200" cy="4724400"/>
          </a:xfrm>
          <a:prstGeom prst="rect">
            <a:avLst/>
          </a:prstGeom>
        </p:spPr>
        <p:txBody>
          <a:bodyPr/>
          <a:lstStyle/>
          <a:p>
            <a:endParaRPr lang="en-US" sz="1400" dirty="0"/>
          </a:p>
          <a:p>
            <a:r>
              <a:rPr lang="en-US" sz="2600" dirty="0"/>
              <a:t> </a:t>
            </a:r>
            <a:br>
              <a:rPr lang="en-US" dirty="0"/>
            </a:br>
            <a:br>
              <a:rPr lang="en-US"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pic>
        <p:nvPicPr>
          <p:cNvPr id="5" name="Picture 4" descr="Image result for purpose of public relations activities">
            <a:extLst>
              <a:ext uri="{FF2B5EF4-FFF2-40B4-BE49-F238E27FC236}">
                <a16:creationId xmlns:a16="http://schemas.microsoft.com/office/drawing/2014/main" id="{26655148-33E1-480D-99D8-B17B0AB0583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9600" y="1219200"/>
            <a:ext cx="7924800" cy="5029199"/>
          </a:xfrm>
          <a:prstGeom prst="rect">
            <a:avLst/>
          </a:prstGeom>
          <a:noFill/>
          <a:ln>
            <a:noFill/>
          </a:ln>
        </p:spPr>
      </p:pic>
    </p:spTree>
    <p:extLst>
      <p:ext uri="{BB962C8B-B14F-4D97-AF65-F5344CB8AC3E}">
        <p14:creationId xmlns:p14="http://schemas.microsoft.com/office/powerpoint/2010/main" val="3578674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743200"/>
            <a:ext cx="7010400" cy="1752600"/>
          </a:xfrm>
        </p:spPr>
        <p:txBody>
          <a:bodyPr>
            <a:normAutofit/>
          </a:bodyPr>
          <a:lstStyle/>
          <a:p>
            <a:r>
              <a:rPr lang="en-US" sz="5000" dirty="0"/>
              <a:t>TERIMA KASIH</a:t>
            </a:r>
          </a:p>
        </p:txBody>
      </p:sp>
    </p:spTree>
    <p:extLst>
      <p:ext uri="{BB962C8B-B14F-4D97-AF65-F5344CB8AC3E}">
        <p14:creationId xmlns:p14="http://schemas.microsoft.com/office/powerpoint/2010/main" val="26078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05800" cy="914400"/>
          </a:xfrm>
        </p:spPr>
        <p:txBody>
          <a:bodyPr>
            <a:noAutofit/>
          </a:bodyPr>
          <a:lstStyle/>
          <a:p>
            <a:r>
              <a:rPr lang="en-US" sz="3400" dirty="0"/>
              <a:t>Konsep Dasar Proposal </a:t>
            </a:r>
            <a:r>
              <a:rPr lang="en-US" sz="3400" dirty="0" err="1"/>
              <a:t>Kegiatan</a:t>
            </a:r>
            <a:r>
              <a:rPr lang="en-US" sz="3400" dirty="0"/>
              <a:t> </a:t>
            </a:r>
            <a:r>
              <a:rPr lang="en-US" sz="3400" dirty="0" err="1"/>
              <a:t>Kehumasan</a:t>
            </a:r>
            <a:endParaRPr lang="en-US" sz="3400" dirty="0"/>
          </a:p>
        </p:txBody>
      </p:sp>
      <p:sp>
        <p:nvSpPr>
          <p:cNvPr id="4" name="Rectangle 3"/>
          <p:cNvSpPr txBox="1">
            <a:spLocks noChangeArrowheads="1"/>
          </p:cNvSpPr>
          <p:nvPr/>
        </p:nvSpPr>
        <p:spPr>
          <a:xfrm>
            <a:off x="609600" y="1219200"/>
            <a:ext cx="7924800" cy="5181600"/>
          </a:xfrm>
          <a:prstGeom prst="rect">
            <a:avLst/>
          </a:prstGeom>
        </p:spPr>
        <p:txBody>
          <a:bodyPr/>
          <a:lstStyle/>
          <a:p>
            <a:pPr lvl="0">
              <a:spcBef>
                <a:spcPct val="20000"/>
              </a:spcBef>
              <a:defRPr/>
            </a:pPr>
            <a:r>
              <a:rPr lang="en-US" sz="3000" dirty="0" err="1"/>
              <a:t>Humas</a:t>
            </a:r>
            <a:r>
              <a:rPr lang="en-US" sz="3000" dirty="0"/>
              <a:t> (</a:t>
            </a:r>
            <a:r>
              <a:rPr lang="en-US" sz="3000" dirty="0" err="1"/>
              <a:t>hubungan</a:t>
            </a:r>
            <a:r>
              <a:rPr lang="en-US" sz="3000" dirty="0"/>
              <a:t> </a:t>
            </a:r>
            <a:r>
              <a:rPr lang="en-US" sz="3000" dirty="0" err="1"/>
              <a:t>masyarakat</a:t>
            </a:r>
            <a:r>
              <a:rPr lang="en-US" sz="3000" dirty="0"/>
              <a:t>) </a:t>
            </a:r>
            <a:r>
              <a:rPr lang="en-US" sz="3000" dirty="0" err="1"/>
              <a:t>kini</a:t>
            </a:r>
            <a:r>
              <a:rPr lang="en-US" sz="3000" dirty="0"/>
              <a:t> </a:t>
            </a:r>
            <a:r>
              <a:rPr lang="en-US" sz="3000" dirty="0" err="1"/>
              <a:t>menjadi</a:t>
            </a:r>
            <a:r>
              <a:rPr lang="en-US" sz="3000" dirty="0"/>
              <a:t> </a:t>
            </a:r>
            <a:r>
              <a:rPr lang="en-US" sz="3000" dirty="0" err="1"/>
              <a:t>bagian</a:t>
            </a:r>
            <a:r>
              <a:rPr lang="en-US" sz="3000" dirty="0"/>
              <a:t> </a:t>
            </a:r>
            <a:r>
              <a:rPr lang="en-US" sz="3000" dirty="0" err="1"/>
              <a:t>terpenting</a:t>
            </a:r>
            <a:r>
              <a:rPr lang="en-US" sz="3000" dirty="0"/>
              <a:t> </a:t>
            </a:r>
            <a:r>
              <a:rPr lang="en-US" sz="3000" dirty="0" err="1"/>
              <a:t>dari</a:t>
            </a:r>
            <a:r>
              <a:rPr lang="en-US" sz="3000" dirty="0"/>
              <a:t> </a:t>
            </a:r>
            <a:r>
              <a:rPr lang="en-US" sz="3000" dirty="0" err="1"/>
              <a:t>gugusan</a:t>
            </a:r>
            <a:r>
              <a:rPr lang="en-US" sz="3000" dirty="0"/>
              <a:t> </a:t>
            </a:r>
            <a:r>
              <a:rPr lang="en-US" sz="3000" dirty="0" err="1"/>
              <a:t>manajemen</a:t>
            </a:r>
            <a:r>
              <a:rPr lang="en-US" sz="3000" dirty="0"/>
              <a:t> </a:t>
            </a:r>
            <a:r>
              <a:rPr lang="en-US" sz="3000" dirty="0" err="1"/>
              <a:t>organisasi</a:t>
            </a:r>
            <a:r>
              <a:rPr lang="en-US" sz="3000" dirty="0"/>
              <a:t>. </a:t>
            </a:r>
            <a:r>
              <a:rPr lang="en-US" sz="3000" dirty="0" err="1"/>
              <a:t>Setiap</a:t>
            </a:r>
            <a:r>
              <a:rPr lang="en-US" sz="3000" dirty="0"/>
              <a:t> badan </a:t>
            </a:r>
            <a:r>
              <a:rPr lang="en-US" sz="3000" dirty="0" err="1"/>
              <a:t>usaha</a:t>
            </a:r>
            <a:r>
              <a:rPr lang="en-US" sz="3000" dirty="0"/>
              <a:t> </a:t>
            </a:r>
            <a:r>
              <a:rPr lang="en-US" sz="3000" dirty="0" err="1"/>
              <a:t>apapun</a:t>
            </a:r>
            <a:r>
              <a:rPr lang="en-US" sz="3000" dirty="0"/>
              <a:t> </a:t>
            </a:r>
            <a:r>
              <a:rPr lang="en-US" sz="3000" dirty="0" err="1"/>
              <a:t>bentuknya</a:t>
            </a:r>
            <a:r>
              <a:rPr lang="en-US" sz="3000" dirty="0"/>
              <a:t> </a:t>
            </a:r>
            <a:r>
              <a:rPr lang="en-US" sz="3000" dirty="0" err="1"/>
              <a:t>menjadikan</a:t>
            </a:r>
            <a:r>
              <a:rPr lang="en-US" sz="3000" dirty="0"/>
              <a:t> </a:t>
            </a:r>
            <a:r>
              <a:rPr lang="en-US" sz="3000" dirty="0" err="1"/>
              <a:t>humas</a:t>
            </a:r>
            <a:r>
              <a:rPr lang="en-US" sz="3000" dirty="0"/>
              <a:t> </a:t>
            </a:r>
            <a:r>
              <a:rPr lang="en-US" sz="3000" dirty="0" err="1"/>
              <a:t>sebagai</a:t>
            </a:r>
            <a:r>
              <a:rPr lang="en-US" sz="3000" dirty="0"/>
              <a:t> </a:t>
            </a:r>
            <a:r>
              <a:rPr lang="en-US" sz="3000" dirty="0" err="1"/>
              <a:t>ujung</a:t>
            </a:r>
            <a:r>
              <a:rPr lang="en-US" sz="3000" dirty="0"/>
              <a:t> </a:t>
            </a:r>
            <a:r>
              <a:rPr lang="en-US" sz="3000" dirty="0" err="1"/>
              <a:t>tombak</a:t>
            </a:r>
            <a:r>
              <a:rPr lang="en-US" sz="3000" dirty="0"/>
              <a:t> </a:t>
            </a:r>
            <a:r>
              <a:rPr lang="en-US" sz="3000" dirty="0" err="1"/>
              <a:t>untuk</a:t>
            </a:r>
            <a:r>
              <a:rPr lang="en-US" sz="3000" dirty="0"/>
              <a:t> </a:t>
            </a:r>
            <a:r>
              <a:rPr lang="en-US" sz="3000" dirty="0" err="1"/>
              <a:t>membangun</a:t>
            </a:r>
            <a:r>
              <a:rPr lang="en-US" sz="3000" dirty="0"/>
              <a:t> </a:t>
            </a:r>
            <a:r>
              <a:rPr lang="en-US" sz="3000" dirty="0" err="1"/>
              <a:t>kepercayaan</a:t>
            </a:r>
            <a:r>
              <a:rPr lang="en-US" sz="3000" dirty="0"/>
              <a:t> di </a:t>
            </a:r>
            <a:r>
              <a:rPr lang="en-US" sz="3000" dirty="0" err="1"/>
              <a:t>mata</a:t>
            </a:r>
            <a:r>
              <a:rPr lang="en-US" sz="3000" dirty="0"/>
              <a:t> </a:t>
            </a:r>
            <a:r>
              <a:rPr lang="en-US" sz="3000" dirty="0" err="1"/>
              <a:t>masyarakat</a:t>
            </a:r>
            <a:r>
              <a:rPr lang="en-US" sz="3000" dirty="0"/>
              <a:t>. </a:t>
            </a:r>
            <a:r>
              <a:rPr lang="en-US" sz="3000" dirty="0" err="1"/>
              <a:t>Keberadaan</a:t>
            </a:r>
            <a:r>
              <a:rPr lang="en-US" sz="3000" dirty="0"/>
              <a:t> </a:t>
            </a:r>
            <a:r>
              <a:rPr lang="en-US" sz="3000" dirty="0" err="1"/>
              <a:t>humas</a:t>
            </a:r>
            <a:r>
              <a:rPr lang="en-US" sz="3000" dirty="0"/>
              <a:t> </a:t>
            </a:r>
            <a:r>
              <a:rPr lang="en-US" sz="3000" dirty="0" err="1"/>
              <a:t>dinilai</a:t>
            </a:r>
            <a:r>
              <a:rPr lang="en-US" sz="3000" dirty="0"/>
              <a:t> </a:t>
            </a:r>
            <a:r>
              <a:rPr lang="en-US" sz="3000" dirty="0" err="1"/>
              <a:t>sangat</a:t>
            </a:r>
            <a:r>
              <a:rPr lang="en-US" sz="3000" dirty="0"/>
              <a:t> </a:t>
            </a:r>
            <a:r>
              <a:rPr lang="en-US" sz="3000" dirty="0" err="1"/>
              <a:t>strategis</a:t>
            </a:r>
            <a:r>
              <a:rPr lang="en-US" sz="3000" dirty="0"/>
              <a:t> </a:t>
            </a:r>
            <a:r>
              <a:rPr lang="en-US" sz="3000" dirty="0" err="1"/>
              <a:t>dalam</a:t>
            </a:r>
            <a:r>
              <a:rPr lang="en-US" sz="3000" dirty="0"/>
              <a:t> </a:t>
            </a:r>
            <a:r>
              <a:rPr lang="en-US" sz="3000" dirty="0" err="1"/>
              <a:t>memainkan</a:t>
            </a:r>
            <a:r>
              <a:rPr lang="en-US" sz="3000" dirty="0"/>
              <a:t> </a:t>
            </a:r>
            <a:r>
              <a:rPr lang="en-US" sz="3000" dirty="0" err="1"/>
              <a:t>opini</a:t>
            </a:r>
            <a:r>
              <a:rPr lang="en-US" sz="3000" dirty="0"/>
              <a:t> di </a:t>
            </a:r>
            <a:r>
              <a:rPr lang="en-US" sz="3000" dirty="0" err="1"/>
              <a:t>depan</a:t>
            </a:r>
            <a:r>
              <a:rPr lang="en-US" sz="3000" dirty="0"/>
              <a:t> </a:t>
            </a:r>
            <a:r>
              <a:rPr lang="en-US" sz="3000" dirty="0" err="1"/>
              <a:t>publik</a:t>
            </a:r>
            <a:r>
              <a:rPr lang="en-US" sz="3000" dirty="0"/>
              <a:t>. </a:t>
            </a:r>
            <a:r>
              <a:rPr lang="en-US" sz="3000" dirty="0" err="1"/>
              <a:t>Hampir</a:t>
            </a:r>
            <a:r>
              <a:rPr lang="en-US" sz="3000" dirty="0"/>
              <a:t> </a:t>
            </a:r>
            <a:r>
              <a:rPr lang="en-US" sz="3000" dirty="0" err="1"/>
              <a:t>semua</a:t>
            </a:r>
            <a:r>
              <a:rPr lang="en-US" sz="3000" dirty="0"/>
              <a:t> </a:t>
            </a:r>
            <a:r>
              <a:rPr lang="en-US" sz="3000" dirty="0" err="1"/>
              <a:t>sektor</a:t>
            </a:r>
            <a:r>
              <a:rPr lang="en-US" sz="3000" dirty="0"/>
              <a:t> </a:t>
            </a:r>
            <a:r>
              <a:rPr lang="en-US" sz="3000" dirty="0" err="1"/>
              <a:t>usaha</a:t>
            </a:r>
            <a:r>
              <a:rPr lang="en-US" sz="3000" dirty="0"/>
              <a:t> </a:t>
            </a:r>
            <a:r>
              <a:rPr lang="en-US" sz="3000" dirty="0" err="1"/>
              <a:t>publik</a:t>
            </a:r>
            <a:r>
              <a:rPr lang="en-US" sz="3000" dirty="0"/>
              <a:t>, </a:t>
            </a:r>
            <a:r>
              <a:rPr lang="en-US" sz="3000" dirty="0" err="1"/>
              <a:t>mulai</a:t>
            </a:r>
            <a:r>
              <a:rPr lang="en-US" sz="3000" dirty="0"/>
              <a:t> </a:t>
            </a:r>
            <a:r>
              <a:rPr lang="en-US" sz="3000" dirty="0" err="1"/>
              <a:t>dari</a:t>
            </a:r>
            <a:r>
              <a:rPr lang="en-US" sz="3000" dirty="0"/>
              <a:t> </a:t>
            </a:r>
            <a:r>
              <a:rPr lang="en-US" sz="3000" dirty="0" err="1"/>
              <a:t>sektor</a:t>
            </a:r>
            <a:r>
              <a:rPr lang="en-US" sz="3000" dirty="0"/>
              <a:t> </a:t>
            </a:r>
            <a:r>
              <a:rPr lang="en-US" sz="3000" dirty="0" err="1"/>
              <a:t>usaha</a:t>
            </a:r>
            <a:r>
              <a:rPr lang="en-US" sz="3000" dirty="0"/>
              <a:t> </a:t>
            </a:r>
            <a:r>
              <a:rPr lang="en-US" sz="3000" dirty="0" err="1"/>
              <a:t>kecil</a:t>
            </a:r>
            <a:r>
              <a:rPr lang="en-US" sz="3000" dirty="0"/>
              <a:t> </a:t>
            </a:r>
            <a:r>
              <a:rPr lang="en-US" sz="3000" dirty="0" err="1"/>
              <a:t>kecilan</a:t>
            </a:r>
            <a:r>
              <a:rPr lang="en-US" sz="3000" dirty="0"/>
              <a:t> </a:t>
            </a:r>
            <a:r>
              <a:rPr lang="en-US" sz="3000" dirty="0" err="1"/>
              <a:t>hingga</a:t>
            </a:r>
            <a:r>
              <a:rPr lang="en-US" sz="3000" dirty="0"/>
              <a:t> </a:t>
            </a:r>
            <a:r>
              <a:rPr lang="en-US" sz="3000" dirty="0" err="1"/>
              <a:t>sektor</a:t>
            </a:r>
            <a:r>
              <a:rPr lang="en-US" sz="3000" dirty="0"/>
              <a:t> </a:t>
            </a:r>
            <a:r>
              <a:rPr lang="en-US" sz="3000" dirty="0" err="1"/>
              <a:t>usaha</a:t>
            </a:r>
            <a:r>
              <a:rPr lang="en-US" sz="3000" dirty="0"/>
              <a:t> </a:t>
            </a:r>
            <a:r>
              <a:rPr lang="en-US" sz="3000" dirty="0" err="1"/>
              <a:t>raksasa</a:t>
            </a:r>
            <a:r>
              <a:rPr lang="en-US" sz="3000" dirty="0"/>
              <a:t> </a:t>
            </a:r>
            <a:r>
              <a:rPr lang="en-US" sz="3000" dirty="0" err="1"/>
              <a:t>membutuhkan</a:t>
            </a:r>
            <a:r>
              <a:rPr lang="en-US" sz="3000" dirty="0"/>
              <a:t> </a:t>
            </a:r>
            <a:r>
              <a:rPr lang="en-US" sz="3000" dirty="0" err="1"/>
              <a:t>peran</a:t>
            </a:r>
            <a:r>
              <a:rPr lang="en-US" sz="3000" dirty="0"/>
              <a:t> </a:t>
            </a:r>
            <a:r>
              <a:rPr lang="en-US" sz="3000" dirty="0" err="1"/>
              <a:t>humas</a:t>
            </a:r>
            <a:r>
              <a:rPr lang="en-US" sz="3000" dirty="0"/>
              <a:t> </a:t>
            </a:r>
            <a:r>
              <a:rPr lang="en-US" sz="3000" dirty="0" err="1"/>
              <a:t>sebagai</a:t>
            </a:r>
            <a:r>
              <a:rPr lang="en-US" sz="3000" dirty="0"/>
              <a:t> </a:t>
            </a:r>
            <a:r>
              <a:rPr lang="en-US" sz="3000" dirty="0" err="1"/>
              <a:t>upaya</a:t>
            </a:r>
            <a:r>
              <a:rPr lang="en-US" sz="3000" dirty="0"/>
              <a:t> </a:t>
            </a:r>
            <a:r>
              <a:rPr lang="en-US" sz="3000" dirty="0" err="1"/>
              <a:t>melancarkan</a:t>
            </a:r>
            <a:r>
              <a:rPr lang="en-US" sz="3000" dirty="0"/>
              <a:t> target dan </a:t>
            </a:r>
            <a:r>
              <a:rPr lang="en-US" sz="3000" dirty="0" err="1"/>
              <a:t>tujuan</a:t>
            </a:r>
            <a:r>
              <a:rPr lang="en-US" sz="3000" dirty="0"/>
              <a:t>.</a:t>
            </a:r>
            <a:br>
              <a:rPr lang="en-US" sz="3000"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05800" cy="914400"/>
          </a:xfrm>
        </p:spPr>
        <p:txBody>
          <a:bodyPr>
            <a:noAutofit/>
          </a:bodyPr>
          <a:lstStyle/>
          <a:p>
            <a:r>
              <a:rPr lang="en-US" sz="3400" dirty="0"/>
              <a:t>Konsep Dasar Proposal </a:t>
            </a:r>
            <a:r>
              <a:rPr lang="en-US" sz="3400" dirty="0" err="1"/>
              <a:t>Kegiatan</a:t>
            </a:r>
            <a:r>
              <a:rPr lang="en-US" sz="3400" dirty="0"/>
              <a:t> </a:t>
            </a:r>
            <a:r>
              <a:rPr lang="en-US" sz="3400" dirty="0" err="1"/>
              <a:t>Kehumasan</a:t>
            </a:r>
            <a:endParaRPr lang="en-US" sz="3400" dirty="0"/>
          </a:p>
        </p:txBody>
      </p:sp>
      <p:sp>
        <p:nvSpPr>
          <p:cNvPr id="4" name="Rectangle 3"/>
          <p:cNvSpPr txBox="1">
            <a:spLocks noChangeArrowheads="1"/>
          </p:cNvSpPr>
          <p:nvPr/>
        </p:nvSpPr>
        <p:spPr>
          <a:xfrm>
            <a:off x="609600" y="1371600"/>
            <a:ext cx="7924800" cy="5029200"/>
          </a:xfrm>
          <a:prstGeom prst="rect">
            <a:avLst/>
          </a:prstGeom>
        </p:spPr>
        <p:txBody>
          <a:bodyPr/>
          <a:lstStyle/>
          <a:p>
            <a:pPr lvl="0">
              <a:spcBef>
                <a:spcPct val="20000"/>
              </a:spcBef>
              <a:defRPr/>
            </a:pPr>
            <a:r>
              <a:rPr lang="en-US" sz="3000" dirty="0"/>
              <a:t>Fraizer Moore, berpendapat </a:t>
            </a:r>
            <a:r>
              <a:rPr lang="en-US" sz="3000" dirty="0" err="1"/>
              <a:t>bahwa</a:t>
            </a:r>
            <a:r>
              <a:rPr lang="en-US" sz="3000" dirty="0"/>
              <a:t> </a:t>
            </a:r>
            <a:r>
              <a:rPr lang="en-US" sz="3000" dirty="0" err="1"/>
              <a:t>humas</a:t>
            </a:r>
            <a:r>
              <a:rPr lang="en-US" sz="3000" dirty="0"/>
              <a:t> </a:t>
            </a:r>
            <a:r>
              <a:rPr lang="en-US" sz="3000" dirty="0" err="1"/>
              <a:t>merupakan</a:t>
            </a:r>
            <a:r>
              <a:rPr lang="en-US" sz="3000" dirty="0"/>
              <a:t> </a:t>
            </a:r>
            <a:r>
              <a:rPr lang="en-US" sz="3000" dirty="0" err="1"/>
              <a:t>bagian</a:t>
            </a:r>
            <a:r>
              <a:rPr lang="en-US" sz="3000" dirty="0"/>
              <a:t> yang </a:t>
            </a:r>
            <a:r>
              <a:rPr lang="en-US" sz="3000" dirty="0" err="1"/>
              <a:t>tak</a:t>
            </a:r>
            <a:r>
              <a:rPr lang="en-US" sz="3000" dirty="0"/>
              <a:t> </a:t>
            </a:r>
            <a:r>
              <a:rPr lang="en-US" sz="3000" dirty="0" err="1"/>
              <a:t>terpisahkan</a:t>
            </a:r>
            <a:r>
              <a:rPr lang="en-US" sz="3000" dirty="0"/>
              <a:t> </a:t>
            </a:r>
            <a:r>
              <a:rPr lang="en-US" sz="3000" dirty="0" err="1"/>
              <a:t>dari</a:t>
            </a:r>
            <a:r>
              <a:rPr lang="en-US" sz="3000" dirty="0"/>
              <a:t> </a:t>
            </a:r>
            <a:r>
              <a:rPr lang="en-US" sz="3000" dirty="0" err="1"/>
              <a:t>usaha</a:t>
            </a:r>
            <a:r>
              <a:rPr lang="en-US" sz="3000" dirty="0"/>
              <a:t>/</a:t>
            </a:r>
            <a:r>
              <a:rPr lang="en-US" sz="3000" dirty="0" err="1"/>
              <a:t>kegiatan</a:t>
            </a:r>
            <a:r>
              <a:rPr lang="en-US" sz="3000" dirty="0"/>
              <a:t> </a:t>
            </a:r>
            <a:r>
              <a:rPr lang="en-US" sz="3000" dirty="0" err="1"/>
              <a:t>manusia</a:t>
            </a:r>
            <a:r>
              <a:rPr lang="en-US" sz="3000" dirty="0"/>
              <a:t>. </a:t>
            </a:r>
            <a:r>
              <a:rPr lang="en-US" sz="3000" dirty="0" err="1"/>
              <a:t>Istilah</a:t>
            </a:r>
            <a:r>
              <a:rPr lang="en-US" sz="3000" dirty="0"/>
              <a:t> lain </a:t>
            </a:r>
            <a:r>
              <a:rPr lang="en-US" sz="3000" dirty="0" err="1"/>
              <a:t>untuk</a:t>
            </a:r>
            <a:r>
              <a:rPr lang="en-US" sz="3000" dirty="0"/>
              <a:t> </a:t>
            </a:r>
            <a:r>
              <a:rPr lang="en-US" sz="3000" dirty="0" err="1"/>
              <a:t>menyebut</a:t>
            </a:r>
            <a:r>
              <a:rPr lang="en-US" sz="3000" dirty="0"/>
              <a:t> </a:t>
            </a:r>
            <a:r>
              <a:rPr lang="en-US" sz="3000" dirty="0" err="1"/>
              <a:t>humas</a:t>
            </a:r>
            <a:r>
              <a:rPr lang="en-US" sz="3000" dirty="0"/>
              <a:t> </a:t>
            </a:r>
            <a:r>
              <a:rPr lang="en-US" sz="3000" dirty="0" err="1"/>
              <a:t>adalah</a:t>
            </a:r>
            <a:r>
              <a:rPr lang="en-US" sz="3000" dirty="0"/>
              <a:t> </a:t>
            </a:r>
            <a:r>
              <a:rPr lang="en-US" sz="3000" i="1" dirty="0"/>
              <a:t>Public Relation</a:t>
            </a:r>
            <a:r>
              <a:rPr lang="en-US" sz="3000" dirty="0"/>
              <a:t>. </a:t>
            </a:r>
            <a:r>
              <a:rPr lang="en-US" sz="3000" dirty="0" err="1"/>
              <a:t>Suatu</a:t>
            </a:r>
            <a:r>
              <a:rPr lang="en-US" sz="3000" dirty="0"/>
              <a:t> </a:t>
            </a:r>
            <a:r>
              <a:rPr lang="en-US" sz="3000" dirty="0" err="1"/>
              <a:t>cabang</a:t>
            </a:r>
            <a:r>
              <a:rPr lang="en-US" sz="3000" dirty="0"/>
              <a:t> </a:t>
            </a:r>
            <a:r>
              <a:rPr lang="en-US" sz="3000" dirty="0" err="1"/>
              <a:t>utama</a:t>
            </a:r>
            <a:r>
              <a:rPr lang="en-US" sz="3000" dirty="0"/>
              <a:t> yang </a:t>
            </a:r>
            <a:r>
              <a:rPr lang="en-US" sz="3000" dirty="0" err="1"/>
              <a:t>menjadi</a:t>
            </a:r>
            <a:r>
              <a:rPr lang="en-US" sz="3000" dirty="0"/>
              <a:t> </a:t>
            </a:r>
            <a:r>
              <a:rPr lang="en-US" sz="3000" dirty="0" err="1"/>
              <a:t>kajian</a:t>
            </a:r>
            <a:r>
              <a:rPr lang="en-US" sz="3000" dirty="0"/>
              <a:t> </a:t>
            </a:r>
            <a:r>
              <a:rPr lang="en-US" sz="3000" dirty="0" err="1"/>
              <a:t>dalam</a:t>
            </a:r>
            <a:r>
              <a:rPr lang="en-US" sz="3000" dirty="0"/>
              <a:t> </a:t>
            </a:r>
            <a:r>
              <a:rPr lang="en-US" sz="3000" dirty="0" err="1"/>
              <a:t>ilmu</a:t>
            </a:r>
            <a:r>
              <a:rPr lang="en-US" sz="3000" dirty="0"/>
              <a:t> </a:t>
            </a:r>
            <a:r>
              <a:rPr lang="en-US" sz="3000" dirty="0" err="1"/>
              <a:t>komunikasi</a:t>
            </a:r>
            <a:r>
              <a:rPr lang="en-US" sz="3000" dirty="0"/>
              <a:t>. </a:t>
            </a:r>
            <a:r>
              <a:rPr lang="en-US" sz="3000" dirty="0" err="1"/>
              <a:t>Jika</a:t>
            </a:r>
            <a:r>
              <a:rPr lang="en-US" sz="3000" dirty="0"/>
              <a:t> </a:t>
            </a:r>
            <a:r>
              <a:rPr lang="en-US" sz="3000" dirty="0" err="1"/>
              <a:t>seseorang</a:t>
            </a:r>
            <a:r>
              <a:rPr lang="en-US" sz="3000" dirty="0"/>
              <a:t> </a:t>
            </a:r>
            <a:r>
              <a:rPr lang="en-US" sz="3000" dirty="0" err="1"/>
              <a:t>pandai</a:t>
            </a:r>
            <a:r>
              <a:rPr lang="en-US" sz="3000" dirty="0"/>
              <a:t> </a:t>
            </a:r>
            <a:r>
              <a:rPr lang="en-US" sz="3000" dirty="0" err="1"/>
              <a:t>menjalankan</a:t>
            </a:r>
            <a:r>
              <a:rPr lang="en-US" sz="3000" dirty="0"/>
              <a:t> </a:t>
            </a:r>
            <a:r>
              <a:rPr lang="en-US" sz="3000" dirty="0" err="1"/>
              <a:t>komunikasi</a:t>
            </a:r>
            <a:r>
              <a:rPr lang="en-US" sz="3000" dirty="0"/>
              <a:t> </a:t>
            </a:r>
            <a:r>
              <a:rPr lang="en-US" sz="3000" dirty="0" err="1"/>
              <a:t>dengan</a:t>
            </a:r>
            <a:r>
              <a:rPr lang="en-US" sz="3000" dirty="0"/>
              <a:t> </a:t>
            </a:r>
            <a:r>
              <a:rPr lang="en-US" sz="3000" dirty="0" err="1"/>
              <a:t>bagus</a:t>
            </a:r>
            <a:r>
              <a:rPr lang="en-US" sz="3000" dirty="0"/>
              <a:t>, program </a:t>
            </a:r>
            <a:r>
              <a:rPr lang="en-US" sz="3000" dirty="0" err="1"/>
              <a:t>atau</a:t>
            </a:r>
            <a:r>
              <a:rPr lang="en-US" sz="3000" dirty="0"/>
              <a:t> </a:t>
            </a:r>
            <a:r>
              <a:rPr lang="en-US" sz="3000" dirty="0" err="1"/>
              <a:t>pesan</a:t>
            </a:r>
            <a:r>
              <a:rPr lang="en-US" sz="3000" dirty="0"/>
              <a:t> yang </a:t>
            </a:r>
            <a:r>
              <a:rPr lang="en-US" sz="3000" dirty="0" err="1"/>
              <a:t>ingin</a:t>
            </a:r>
            <a:r>
              <a:rPr lang="en-US" sz="3000" dirty="0"/>
              <a:t> </a:t>
            </a:r>
            <a:r>
              <a:rPr lang="en-US" sz="3000" dirty="0" err="1"/>
              <a:t>disampaikan</a:t>
            </a:r>
            <a:r>
              <a:rPr lang="en-US" sz="3000" dirty="0"/>
              <a:t> </a:t>
            </a:r>
            <a:r>
              <a:rPr lang="en-US" sz="3000" dirty="0" err="1"/>
              <a:t>kepada</a:t>
            </a:r>
            <a:r>
              <a:rPr lang="en-US" sz="3000" dirty="0"/>
              <a:t> </a:t>
            </a:r>
            <a:r>
              <a:rPr lang="en-US" sz="3000" dirty="0" err="1"/>
              <a:t>publik</a:t>
            </a:r>
            <a:r>
              <a:rPr lang="en-US" sz="3000" dirty="0"/>
              <a:t> </a:t>
            </a:r>
            <a:r>
              <a:rPr lang="en-US" sz="3000" dirty="0" err="1"/>
              <a:t>akan</a:t>
            </a:r>
            <a:r>
              <a:rPr lang="en-US" sz="3000" dirty="0"/>
              <a:t> </a:t>
            </a:r>
            <a:r>
              <a:rPr lang="en-US" sz="3000" dirty="0" err="1"/>
              <a:t>mudah</a:t>
            </a:r>
            <a:r>
              <a:rPr lang="en-US" sz="3000" dirty="0"/>
              <a:t> </a:t>
            </a:r>
            <a:r>
              <a:rPr lang="en-US" sz="3000" dirty="0" err="1"/>
              <a:t>dimengerti</a:t>
            </a:r>
            <a:r>
              <a:rPr lang="en-US" sz="3000" dirty="0"/>
              <a:t> dan </a:t>
            </a:r>
            <a:r>
              <a:rPr lang="en-US" sz="3000" dirty="0" err="1"/>
              <a:t>ditangkap</a:t>
            </a:r>
            <a:r>
              <a:rPr lang="en-US" sz="3000" dirty="0"/>
              <a:t> </a:t>
            </a:r>
            <a:r>
              <a:rPr lang="en-US" sz="3000" dirty="0" err="1"/>
              <a:t>tanpa</a:t>
            </a:r>
            <a:r>
              <a:rPr lang="en-US" sz="3000" dirty="0"/>
              <a:t> </a:t>
            </a:r>
            <a:r>
              <a:rPr lang="en-US" sz="3000" dirty="0" err="1"/>
              <a:t>mengalami</a:t>
            </a:r>
            <a:r>
              <a:rPr lang="en-US" sz="3000" dirty="0"/>
              <a:t> </a:t>
            </a:r>
            <a:r>
              <a:rPr lang="en-US" sz="3000" dirty="0" err="1"/>
              <a:t>kekaburan</a:t>
            </a:r>
            <a:r>
              <a:rPr lang="en-US" sz="3000" dirty="0"/>
              <a:t> </a:t>
            </a:r>
            <a:r>
              <a:rPr lang="en-US" sz="3000" dirty="0" err="1"/>
              <a:t>pesan</a:t>
            </a:r>
            <a:r>
              <a:rPr lang="en-US" sz="3000" dirty="0"/>
              <a:t>.</a:t>
            </a:r>
            <a:br>
              <a:rPr lang="en-US" sz="3000"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spTree>
    <p:extLst>
      <p:ext uri="{BB962C8B-B14F-4D97-AF65-F5344CB8AC3E}">
        <p14:creationId xmlns:p14="http://schemas.microsoft.com/office/powerpoint/2010/main" val="388905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05800" cy="914400"/>
          </a:xfrm>
        </p:spPr>
        <p:txBody>
          <a:bodyPr>
            <a:noAutofit/>
          </a:bodyPr>
          <a:lstStyle/>
          <a:p>
            <a:r>
              <a:rPr lang="en-US" sz="3400" dirty="0"/>
              <a:t>Konsep Dasar Proposal </a:t>
            </a:r>
            <a:r>
              <a:rPr lang="en-US" sz="3400" dirty="0" err="1"/>
              <a:t>Kegiatan</a:t>
            </a:r>
            <a:r>
              <a:rPr lang="en-US" sz="3400" dirty="0"/>
              <a:t> </a:t>
            </a:r>
            <a:r>
              <a:rPr lang="en-US" sz="3400" dirty="0" err="1"/>
              <a:t>Kehumasan</a:t>
            </a:r>
            <a:endParaRPr lang="en-US" sz="3400" dirty="0"/>
          </a:p>
        </p:txBody>
      </p:sp>
      <p:sp>
        <p:nvSpPr>
          <p:cNvPr id="4" name="Rectangle 3"/>
          <p:cNvSpPr txBox="1">
            <a:spLocks noChangeArrowheads="1"/>
          </p:cNvSpPr>
          <p:nvPr/>
        </p:nvSpPr>
        <p:spPr>
          <a:xfrm>
            <a:off x="381000" y="1143000"/>
            <a:ext cx="8534400" cy="5257800"/>
          </a:xfrm>
          <a:prstGeom prst="rect">
            <a:avLst/>
          </a:prstGeom>
        </p:spPr>
        <p:txBody>
          <a:bodyPr/>
          <a:lstStyle/>
          <a:p>
            <a:pPr lvl="0">
              <a:spcBef>
                <a:spcPct val="20000"/>
              </a:spcBef>
              <a:defRPr/>
            </a:pPr>
            <a:r>
              <a:rPr lang="en-US" sz="3000" dirty="0" err="1"/>
              <a:t>Menurut</a:t>
            </a:r>
            <a:r>
              <a:rPr lang="en-US" sz="3000" dirty="0"/>
              <a:t> Moore, di negara-negara </a:t>
            </a:r>
            <a:r>
              <a:rPr lang="en-US" sz="3000" dirty="0" err="1"/>
              <a:t>maju</a:t>
            </a:r>
            <a:r>
              <a:rPr lang="en-US" sz="3000" dirty="0"/>
              <a:t>, </a:t>
            </a:r>
            <a:r>
              <a:rPr lang="en-US" sz="3000" dirty="0" err="1"/>
              <a:t>keberhasilan</a:t>
            </a:r>
            <a:r>
              <a:rPr lang="en-US" sz="3000" dirty="0"/>
              <a:t> </a:t>
            </a:r>
            <a:r>
              <a:rPr lang="en-US" sz="3000" dirty="0" err="1"/>
              <a:t>manajemen</a:t>
            </a:r>
            <a:r>
              <a:rPr lang="en-US" sz="3000" dirty="0"/>
              <a:t> </a:t>
            </a:r>
            <a:r>
              <a:rPr lang="en-US" sz="3000" dirty="0" err="1"/>
              <a:t>usaha</a:t>
            </a:r>
            <a:r>
              <a:rPr lang="en-US" sz="3000" dirty="0"/>
              <a:t> </a:t>
            </a:r>
            <a:r>
              <a:rPr lang="en-US" sz="3000" dirty="0" err="1"/>
              <a:t>karena</a:t>
            </a:r>
            <a:r>
              <a:rPr lang="en-US" sz="3000" dirty="0"/>
              <a:t> </a:t>
            </a:r>
            <a:r>
              <a:rPr lang="en-US" sz="3000" dirty="0" err="1"/>
              <a:t>ditopang</a:t>
            </a:r>
            <a:r>
              <a:rPr lang="en-US" sz="3000" dirty="0"/>
              <a:t> </a:t>
            </a:r>
            <a:r>
              <a:rPr lang="en-US" sz="3000" dirty="0" err="1"/>
              <a:t>dengan</a:t>
            </a:r>
            <a:r>
              <a:rPr lang="en-US" sz="3000" dirty="0"/>
              <a:t> </a:t>
            </a:r>
            <a:r>
              <a:rPr lang="en-US" sz="3000" b="1" i="1" dirty="0" err="1"/>
              <a:t>kinerja</a:t>
            </a:r>
            <a:r>
              <a:rPr lang="en-US" sz="3000" b="1" i="1" dirty="0"/>
              <a:t> </a:t>
            </a:r>
            <a:r>
              <a:rPr lang="en-US" sz="3000" b="1" i="1" dirty="0" err="1"/>
              <a:t>humas</a:t>
            </a:r>
            <a:r>
              <a:rPr lang="en-US" sz="3000" b="1" i="1" dirty="0"/>
              <a:t> yang </a:t>
            </a:r>
            <a:r>
              <a:rPr lang="en-US" sz="3000" b="1" i="1" dirty="0" err="1"/>
              <a:t>canggih</a:t>
            </a:r>
            <a:r>
              <a:rPr lang="en-US" sz="3000" b="1" i="1" dirty="0"/>
              <a:t> dan </a:t>
            </a:r>
            <a:r>
              <a:rPr lang="en-US" sz="3000" b="1" i="1" dirty="0" err="1"/>
              <a:t>enerjik</a:t>
            </a:r>
            <a:r>
              <a:rPr lang="en-US" sz="3000" b="1" i="1" dirty="0"/>
              <a:t>.</a:t>
            </a:r>
            <a:r>
              <a:rPr lang="en-US" sz="3000" dirty="0"/>
              <a:t> </a:t>
            </a:r>
            <a:r>
              <a:rPr lang="en-US" sz="3000" dirty="0" err="1"/>
              <a:t>sehingga</a:t>
            </a:r>
            <a:r>
              <a:rPr lang="en-US" sz="3000" dirty="0"/>
              <a:t> </a:t>
            </a:r>
            <a:r>
              <a:rPr lang="en-US" sz="3000" dirty="0" err="1"/>
              <a:t>jabatan</a:t>
            </a:r>
            <a:r>
              <a:rPr lang="en-US" sz="3000" dirty="0"/>
              <a:t> </a:t>
            </a:r>
            <a:r>
              <a:rPr lang="en-US" sz="3000" dirty="0" err="1"/>
              <a:t>humas</a:t>
            </a:r>
            <a:r>
              <a:rPr lang="en-US" sz="3000" dirty="0"/>
              <a:t> </a:t>
            </a:r>
            <a:r>
              <a:rPr lang="en-US" sz="3000" dirty="0" err="1"/>
              <a:t>bagi</a:t>
            </a:r>
            <a:r>
              <a:rPr lang="en-US" sz="3000" dirty="0"/>
              <a:t> </a:t>
            </a:r>
            <a:r>
              <a:rPr lang="en-US" sz="3000" dirty="0" err="1"/>
              <a:t>mereka</a:t>
            </a:r>
            <a:r>
              <a:rPr lang="en-US" sz="3000" dirty="0"/>
              <a:t> </a:t>
            </a:r>
            <a:r>
              <a:rPr lang="en-US" sz="3000" dirty="0" err="1"/>
              <a:t>merupakan</a:t>
            </a:r>
            <a:r>
              <a:rPr lang="en-US" sz="3000" dirty="0"/>
              <a:t> </a:t>
            </a:r>
            <a:r>
              <a:rPr lang="en-US" sz="3000" dirty="0" err="1"/>
              <a:t>kehormatan</a:t>
            </a:r>
            <a:r>
              <a:rPr lang="en-US" sz="3000" dirty="0"/>
              <a:t> yang </a:t>
            </a:r>
            <a:r>
              <a:rPr lang="en-US" sz="3000" dirty="0" err="1"/>
              <a:t>sangat</a:t>
            </a:r>
            <a:r>
              <a:rPr lang="en-US" sz="3000" dirty="0"/>
              <a:t> </a:t>
            </a:r>
            <a:r>
              <a:rPr lang="en-US" sz="3000" dirty="0" err="1"/>
              <a:t>berharga</a:t>
            </a:r>
            <a:r>
              <a:rPr lang="en-US" sz="3000" dirty="0"/>
              <a:t>, </a:t>
            </a:r>
            <a:r>
              <a:rPr lang="en-US" sz="3000" dirty="0" err="1"/>
              <a:t>karena</a:t>
            </a:r>
            <a:r>
              <a:rPr lang="en-US" sz="3000" dirty="0"/>
              <a:t> </a:t>
            </a:r>
            <a:r>
              <a:rPr lang="en-US" sz="3000" dirty="0" err="1"/>
              <a:t>memainkan</a:t>
            </a:r>
            <a:r>
              <a:rPr lang="en-US" sz="3000" dirty="0"/>
              <a:t> </a:t>
            </a:r>
            <a:r>
              <a:rPr lang="en-US" sz="3000" dirty="0" err="1"/>
              <a:t>peranan</a:t>
            </a:r>
            <a:r>
              <a:rPr lang="en-US" sz="3000" dirty="0"/>
              <a:t> yang </a:t>
            </a:r>
            <a:r>
              <a:rPr lang="en-US" sz="3000" dirty="0" err="1"/>
              <a:t>amat</a:t>
            </a:r>
            <a:r>
              <a:rPr lang="en-US" sz="3000" dirty="0"/>
              <a:t> </a:t>
            </a:r>
            <a:r>
              <a:rPr lang="en-US" sz="3000" dirty="0" err="1"/>
              <a:t>mulia</a:t>
            </a:r>
            <a:r>
              <a:rPr lang="en-US" sz="3000" dirty="0"/>
              <a:t>. </a:t>
            </a:r>
            <a:r>
              <a:rPr lang="en-US" sz="3000" dirty="0" err="1"/>
              <a:t>Tetapi</a:t>
            </a:r>
            <a:r>
              <a:rPr lang="en-US" sz="3000" dirty="0"/>
              <a:t> </a:t>
            </a:r>
            <a:r>
              <a:rPr lang="en-US" sz="3000" dirty="0" err="1"/>
              <a:t>sebaliknya</a:t>
            </a:r>
            <a:r>
              <a:rPr lang="en-US" sz="3000" dirty="0"/>
              <a:t>, </a:t>
            </a:r>
            <a:r>
              <a:rPr lang="en-US" sz="3000" dirty="0" err="1"/>
              <a:t>jika</a:t>
            </a:r>
            <a:r>
              <a:rPr lang="en-US" sz="3000" dirty="0"/>
              <a:t> </a:t>
            </a:r>
            <a:r>
              <a:rPr lang="en-US" sz="3000" dirty="0" err="1"/>
              <a:t>usahanya</a:t>
            </a:r>
            <a:r>
              <a:rPr lang="en-US" sz="3000" dirty="0"/>
              <a:t> </a:t>
            </a:r>
            <a:r>
              <a:rPr lang="en-US" sz="3000" dirty="0" err="1"/>
              <a:t>mengalami</a:t>
            </a:r>
            <a:r>
              <a:rPr lang="en-US" sz="3000" dirty="0"/>
              <a:t> </a:t>
            </a:r>
            <a:r>
              <a:rPr lang="en-US" sz="3000" dirty="0" err="1"/>
              <a:t>kebangkrutan</a:t>
            </a:r>
            <a:r>
              <a:rPr lang="en-US" sz="3000" dirty="0"/>
              <a:t>, </a:t>
            </a:r>
            <a:r>
              <a:rPr lang="en-US" sz="3000" dirty="0" err="1"/>
              <a:t>maka</a:t>
            </a:r>
            <a:r>
              <a:rPr lang="en-US" sz="3000" dirty="0"/>
              <a:t> </a:t>
            </a:r>
            <a:r>
              <a:rPr lang="en-US" sz="3000" dirty="0" err="1"/>
              <a:t>humas</a:t>
            </a:r>
            <a:r>
              <a:rPr lang="en-US" sz="3000" dirty="0"/>
              <a:t> </a:t>
            </a:r>
            <a:r>
              <a:rPr lang="en-US" sz="3000" dirty="0" err="1"/>
              <a:t>merupakan</a:t>
            </a:r>
            <a:r>
              <a:rPr lang="en-US" sz="3000" dirty="0"/>
              <a:t> </a:t>
            </a:r>
            <a:r>
              <a:rPr lang="en-US" sz="3000" dirty="0" err="1"/>
              <a:t>bagian</a:t>
            </a:r>
            <a:r>
              <a:rPr lang="en-US" sz="3000" dirty="0"/>
              <a:t> </a:t>
            </a:r>
            <a:r>
              <a:rPr lang="en-US" sz="3000" dirty="0" err="1"/>
              <a:t>terbesar</a:t>
            </a:r>
            <a:r>
              <a:rPr lang="en-US" sz="3000" dirty="0"/>
              <a:t> </a:t>
            </a:r>
            <a:r>
              <a:rPr lang="en-US" sz="3000" dirty="0" err="1"/>
              <a:t>penyebabnya</a:t>
            </a:r>
            <a:r>
              <a:rPr lang="en-US" sz="3000" dirty="0"/>
              <a:t>. </a:t>
            </a:r>
            <a:r>
              <a:rPr lang="en-US" sz="3000" dirty="0" err="1"/>
              <a:t>Disinilah</a:t>
            </a:r>
            <a:r>
              <a:rPr lang="en-US" sz="3000" dirty="0"/>
              <a:t> </a:t>
            </a:r>
            <a:r>
              <a:rPr lang="en-US" sz="3000" dirty="0" err="1"/>
              <a:t>pentingnya</a:t>
            </a:r>
            <a:r>
              <a:rPr lang="en-US" sz="3000" dirty="0"/>
              <a:t> </a:t>
            </a:r>
            <a:r>
              <a:rPr lang="en-US" sz="3000" dirty="0" err="1"/>
              <a:t>strategi</a:t>
            </a:r>
            <a:r>
              <a:rPr lang="en-US" sz="3000" dirty="0"/>
              <a:t> </a:t>
            </a:r>
            <a:r>
              <a:rPr lang="en-US" sz="3000" dirty="0" err="1"/>
              <a:t>humas</a:t>
            </a:r>
            <a:r>
              <a:rPr lang="en-US" sz="3000" dirty="0"/>
              <a:t> </a:t>
            </a:r>
            <a:r>
              <a:rPr lang="en-US" sz="3000" dirty="0" err="1"/>
              <a:t>dalam</a:t>
            </a:r>
            <a:r>
              <a:rPr lang="en-US" sz="3000" dirty="0"/>
              <a:t> </a:t>
            </a:r>
            <a:r>
              <a:rPr lang="en-US" sz="3000" dirty="0" err="1"/>
              <a:t>memainkan</a:t>
            </a:r>
            <a:r>
              <a:rPr lang="en-US" sz="3000" dirty="0"/>
              <a:t> dan </a:t>
            </a:r>
            <a:r>
              <a:rPr lang="en-US" sz="3000" dirty="0" err="1"/>
              <a:t>membaca</a:t>
            </a:r>
            <a:r>
              <a:rPr lang="en-US" sz="3000" dirty="0"/>
              <a:t> </a:t>
            </a:r>
            <a:r>
              <a:rPr lang="en-US" sz="3000" dirty="0" err="1"/>
              <a:t>segala</a:t>
            </a:r>
            <a:r>
              <a:rPr lang="en-US" sz="3000" dirty="0"/>
              <a:t> </a:t>
            </a:r>
            <a:r>
              <a:rPr lang="en-US" sz="3000" dirty="0" err="1"/>
              <a:t>perubahan</a:t>
            </a:r>
            <a:r>
              <a:rPr lang="en-US" sz="3000" dirty="0"/>
              <a:t> dan </a:t>
            </a:r>
            <a:r>
              <a:rPr lang="en-US" sz="3000" dirty="0" err="1"/>
              <a:t>perkembangan</a:t>
            </a:r>
            <a:r>
              <a:rPr lang="en-US" sz="3000" dirty="0"/>
              <a:t> yang </a:t>
            </a:r>
            <a:r>
              <a:rPr lang="en-US" sz="3000" dirty="0" err="1"/>
              <a:t>terjadi</a:t>
            </a:r>
            <a:r>
              <a:rPr lang="en-US" sz="3000" dirty="0"/>
              <a:t> </a:t>
            </a:r>
            <a:r>
              <a:rPr lang="en-US" sz="3000" dirty="0" err="1"/>
              <a:t>setiap</a:t>
            </a:r>
            <a:r>
              <a:rPr lang="en-US" sz="3000" dirty="0"/>
              <a:t> </a:t>
            </a:r>
            <a:r>
              <a:rPr lang="en-US" sz="3000" dirty="0" err="1"/>
              <a:t>saat</a:t>
            </a:r>
            <a:r>
              <a:rPr lang="en-US" sz="3000" dirty="0"/>
              <a:t> di </a:t>
            </a:r>
            <a:r>
              <a:rPr lang="en-US" sz="3000" dirty="0" err="1"/>
              <a:t>masyarkat</a:t>
            </a:r>
            <a:r>
              <a:rPr lang="en-US" sz="3000" dirty="0"/>
              <a:t>.</a:t>
            </a:r>
            <a:br>
              <a:rPr lang="en-US" sz="3000" dirty="0"/>
            </a:br>
            <a:br>
              <a:rPr lang="en-US"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spTree>
    <p:extLst>
      <p:ext uri="{BB962C8B-B14F-4D97-AF65-F5344CB8AC3E}">
        <p14:creationId xmlns:p14="http://schemas.microsoft.com/office/powerpoint/2010/main" val="157674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924800" cy="914400"/>
          </a:xfrm>
        </p:spPr>
        <p:txBody>
          <a:bodyPr>
            <a:noAutofit/>
          </a:bodyPr>
          <a:lstStyle/>
          <a:p>
            <a:r>
              <a:rPr lang="en-US" sz="4200" dirty="0" err="1"/>
              <a:t>Fungsi</a:t>
            </a:r>
            <a:r>
              <a:rPr lang="en-US" sz="4200" dirty="0"/>
              <a:t> </a:t>
            </a:r>
            <a:r>
              <a:rPr lang="en-US" sz="4200" dirty="0" err="1"/>
              <a:t>Kegiatan</a:t>
            </a:r>
            <a:r>
              <a:rPr lang="en-US" sz="4200" dirty="0"/>
              <a:t> </a:t>
            </a:r>
            <a:r>
              <a:rPr lang="en-US" sz="4200" dirty="0" err="1"/>
              <a:t>Kehumasan</a:t>
            </a:r>
            <a:endParaRPr lang="en-US" sz="4200" dirty="0"/>
          </a:p>
        </p:txBody>
      </p:sp>
      <p:sp>
        <p:nvSpPr>
          <p:cNvPr id="4" name="Rectangle 3"/>
          <p:cNvSpPr txBox="1">
            <a:spLocks noChangeArrowheads="1"/>
          </p:cNvSpPr>
          <p:nvPr/>
        </p:nvSpPr>
        <p:spPr>
          <a:xfrm>
            <a:off x="609600" y="1219200"/>
            <a:ext cx="8153400" cy="4953000"/>
          </a:xfrm>
          <a:prstGeom prst="rect">
            <a:avLst/>
          </a:prstGeom>
        </p:spPr>
        <p:txBody>
          <a:bodyPr/>
          <a:lstStyle/>
          <a:p>
            <a:pPr lvl="0">
              <a:spcBef>
                <a:spcPct val="20000"/>
              </a:spcBef>
              <a:defRPr/>
            </a:pPr>
            <a:r>
              <a:rPr lang="en-US" sz="3000" dirty="0" err="1"/>
              <a:t>Humas</a:t>
            </a:r>
            <a:r>
              <a:rPr lang="en-US" sz="3000" dirty="0"/>
              <a:t> memiliki </a:t>
            </a:r>
            <a:r>
              <a:rPr lang="en-US" sz="3000" dirty="0" err="1"/>
              <a:t>fungsi</a:t>
            </a:r>
            <a:r>
              <a:rPr lang="en-US" sz="3000" dirty="0"/>
              <a:t> </a:t>
            </a:r>
            <a:r>
              <a:rPr lang="en-US" sz="3000" dirty="0" err="1"/>
              <a:t>sangat</a:t>
            </a:r>
            <a:r>
              <a:rPr lang="en-US" sz="3000" dirty="0"/>
              <a:t> </a:t>
            </a:r>
            <a:r>
              <a:rPr lang="en-US" sz="3000" dirty="0" err="1"/>
              <a:t>penting</a:t>
            </a:r>
            <a:r>
              <a:rPr lang="en-US" sz="3000" dirty="0"/>
              <a:t> </a:t>
            </a:r>
            <a:r>
              <a:rPr lang="en-US" sz="3000" dirty="0" err="1"/>
              <a:t>sebagai</a:t>
            </a:r>
            <a:r>
              <a:rPr lang="en-US" sz="3000" dirty="0"/>
              <a:t> </a:t>
            </a:r>
            <a:r>
              <a:rPr lang="en-US" sz="3000" dirty="0" err="1"/>
              <a:t>upaya</a:t>
            </a:r>
            <a:r>
              <a:rPr lang="en-US" sz="3000" dirty="0"/>
              <a:t> </a:t>
            </a:r>
            <a:r>
              <a:rPr lang="en-US" sz="3000" dirty="0" err="1"/>
              <a:t>promosi</a:t>
            </a:r>
            <a:r>
              <a:rPr lang="en-US" sz="3000" dirty="0"/>
              <a:t> </a:t>
            </a:r>
            <a:r>
              <a:rPr lang="en-US" sz="3000" dirty="0" err="1"/>
              <a:t>usaha</a:t>
            </a:r>
            <a:r>
              <a:rPr lang="en-US" sz="3000" dirty="0"/>
              <a:t> dan </a:t>
            </a:r>
            <a:r>
              <a:rPr lang="en-US" sz="3000" dirty="0" err="1"/>
              <a:t>kegiatan</a:t>
            </a:r>
            <a:r>
              <a:rPr lang="en-US" sz="3000" dirty="0"/>
              <a:t> pada </a:t>
            </a:r>
            <a:r>
              <a:rPr lang="en-US" sz="3000" dirty="0" err="1"/>
              <a:t>setiap</a:t>
            </a:r>
            <a:r>
              <a:rPr lang="en-US" sz="3000" dirty="0"/>
              <a:t> </a:t>
            </a:r>
            <a:r>
              <a:rPr lang="en-US" sz="3000" dirty="0" err="1"/>
              <a:t>instansi</a:t>
            </a:r>
            <a:r>
              <a:rPr lang="en-US" sz="3000" dirty="0"/>
              <a:t>/</a:t>
            </a:r>
            <a:r>
              <a:rPr lang="en-US" sz="3000" dirty="0" err="1"/>
              <a:t>lembaga</a:t>
            </a:r>
            <a:r>
              <a:rPr lang="en-US" sz="3000" dirty="0"/>
              <a:t>. </a:t>
            </a:r>
            <a:r>
              <a:rPr lang="en-US" sz="3000" dirty="0" err="1"/>
              <a:t>Tujuan</a:t>
            </a:r>
            <a:r>
              <a:rPr lang="en-US" sz="3000" dirty="0"/>
              <a:t> </a:t>
            </a:r>
            <a:r>
              <a:rPr lang="en-US" sz="3000" dirty="0" err="1"/>
              <a:t>humas</a:t>
            </a:r>
            <a:r>
              <a:rPr lang="en-US" sz="3000" dirty="0"/>
              <a:t> </a:t>
            </a:r>
            <a:r>
              <a:rPr lang="en-US" sz="3000" dirty="0" err="1"/>
              <a:t>adalah</a:t>
            </a:r>
            <a:r>
              <a:rPr lang="en-US" sz="3000" dirty="0"/>
              <a:t> </a:t>
            </a:r>
            <a:r>
              <a:rPr lang="en-US" sz="3000" b="1" dirty="0" err="1"/>
              <a:t>pengembangan</a:t>
            </a:r>
            <a:r>
              <a:rPr lang="en-US" sz="3000" b="1" dirty="0"/>
              <a:t> </a:t>
            </a:r>
            <a:r>
              <a:rPr lang="en-US" sz="3000" b="1" dirty="0" err="1"/>
              <a:t>opini</a:t>
            </a:r>
            <a:r>
              <a:rPr lang="en-US" sz="3000" b="1" dirty="0"/>
              <a:t> </a:t>
            </a:r>
            <a:r>
              <a:rPr lang="en-US" sz="3000" b="1" dirty="0" err="1"/>
              <a:t>publik</a:t>
            </a:r>
            <a:r>
              <a:rPr lang="en-US" sz="3000" dirty="0"/>
              <a:t> yang </a:t>
            </a:r>
            <a:r>
              <a:rPr lang="en-US" sz="3000" dirty="0" err="1"/>
              <a:t>menyenangkan</a:t>
            </a:r>
            <a:r>
              <a:rPr lang="en-US" sz="3000" dirty="0"/>
              <a:t> </a:t>
            </a:r>
            <a:r>
              <a:rPr lang="en-US" sz="3000" dirty="0" err="1"/>
              <a:t>dari</a:t>
            </a:r>
            <a:r>
              <a:rPr lang="en-US" sz="3000" dirty="0"/>
              <a:t> </a:t>
            </a:r>
            <a:r>
              <a:rPr lang="en-US" sz="3000" dirty="0" err="1"/>
              <a:t>sebuah</a:t>
            </a:r>
            <a:r>
              <a:rPr lang="en-US" sz="3000" dirty="0"/>
              <a:t> </a:t>
            </a:r>
            <a:r>
              <a:rPr lang="en-US" sz="3000" dirty="0" err="1"/>
              <a:t>lembaga</a:t>
            </a:r>
            <a:r>
              <a:rPr lang="en-US" sz="3000" dirty="0"/>
              <a:t> </a:t>
            </a:r>
            <a:r>
              <a:rPr lang="en-US" sz="3000" dirty="0" err="1"/>
              <a:t>sosial</a:t>
            </a:r>
            <a:r>
              <a:rPr lang="en-US" sz="3000" dirty="0"/>
              <a:t>, </a:t>
            </a:r>
            <a:r>
              <a:rPr lang="en-US" sz="3000" dirty="0" err="1"/>
              <a:t>ekonomi</a:t>
            </a:r>
            <a:r>
              <a:rPr lang="en-US" sz="3000" dirty="0"/>
              <a:t>, </a:t>
            </a:r>
            <a:r>
              <a:rPr lang="en-US" sz="3000" dirty="0" err="1"/>
              <a:t>atau</a:t>
            </a:r>
            <a:r>
              <a:rPr lang="en-US" sz="3000" dirty="0"/>
              <a:t> </a:t>
            </a:r>
            <a:r>
              <a:rPr lang="en-US" sz="3000" dirty="0" err="1"/>
              <a:t>politik</a:t>
            </a:r>
            <a:r>
              <a:rPr lang="en-US" sz="3000" dirty="0"/>
              <a:t>. </a:t>
            </a:r>
            <a:r>
              <a:rPr lang="en-US" sz="3000" dirty="0" err="1"/>
              <a:t>Humas</a:t>
            </a:r>
            <a:r>
              <a:rPr lang="en-US" sz="3000" dirty="0"/>
              <a:t> </a:t>
            </a:r>
            <a:r>
              <a:rPr lang="en-US" sz="3000" dirty="0" err="1"/>
              <a:t>berfungsi</a:t>
            </a:r>
            <a:r>
              <a:rPr lang="en-US" sz="3000" dirty="0"/>
              <a:t> </a:t>
            </a:r>
            <a:r>
              <a:rPr lang="en-US" sz="3000" dirty="0" err="1"/>
              <a:t>menelusuri</a:t>
            </a:r>
            <a:r>
              <a:rPr lang="en-US" sz="3000" dirty="0"/>
              <a:t> </a:t>
            </a:r>
            <a:r>
              <a:rPr lang="en-US" sz="3000" dirty="0" err="1"/>
              <a:t>opini</a:t>
            </a:r>
            <a:r>
              <a:rPr lang="en-US" sz="3000" dirty="0"/>
              <a:t> </a:t>
            </a:r>
            <a:r>
              <a:rPr lang="en-US" sz="3000" dirty="0" err="1"/>
              <a:t>publik</a:t>
            </a:r>
            <a:r>
              <a:rPr lang="en-US" sz="3000" dirty="0"/>
              <a:t>, yang </a:t>
            </a:r>
            <a:r>
              <a:rPr lang="en-US" sz="3000" dirty="0" err="1"/>
              <a:t>berupa</a:t>
            </a:r>
            <a:r>
              <a:rPr lang="en-US" sz="3000" dirty="0"/>
              <a:t> </a:t>
            </a:r>
            <a:r>
              <a:rPr lang="en-US" sz="3000" dirty="0" err="1"/>
              <a:t>perasaan</a:t>
            </a:r>
            <a:r>
              <a:rPr lang="en-US" sz="3000" dirty="0"/>
              <a:t>, </a:t>
            </a:r>
            <a:r>
              <a:rPr lang="en-US" sz="3000" dirty="0" err="1"/>
              <a:t>keyakinan</a:t>
            </a:r>
            <a:r>
              <a:rPr lang="en-US" sz="3000" dirty="0"/>
              <a:t> </a:t>
            </a:r>
            <a:r>
              <a:rPr lang="en-US" sz="3000" dirty="0" err="1"/>
              <a:t>atau</a:t>
            </a:r>
            <a:r>
              <a:rPr lang="en-US" sz="3000" dirty="0"/>
              <a:t> </a:t>
            </a:r>
            <a:r>
              <a:rPr lang="en-US" sz="3000" dirty="0" err="1"/>
              <a:t>persoalan</a:t>
            </a:r>
            <a:r>
              <a:rPr lang="en-US" sz="3000" dirty="0"/>
              <a:t> yang </a:t>
            </a:r>
            <a:r>
              <a:rPr lang="en-US" sz="3000" dirty="0" err="1"/>
              <a:t>terjadi</a:t>
            </a:r>
            <a:r>
              <a:rPr lang="en-US" sz="3000" dirty="0"/>
              <a:t> di </a:t>
            </a:r>
            <a:r>
              <a:rPr lang="en-US" sz="3000" dirty="0" err="1"/>
              <a:t>tengah</a:t>
            </a:r>
            <a:r>
              <a:rPr lang="en-US" sz="3000" dirty="0"/>
              <a:t> </a:t>
            </a:r>
            <a:r>
              <a:rPr lang="en-US" sz="3000" dirty="0" err="1"/>
              <a:t>tengah</a:t>
            </a:r>
            <a:r>
              <a:rPr lang="en-US" sz="3000" dirty="0"/>
              <a:t> </a:t>
            </a:r>
            <a:r>
              <a:rPr lang="en-US" sz="3000" dirty="0" err="1"/>
              <a:t>kehidupan</a:t>
            </a:r>
            <a:r>
              <a:rPr lang="en-US" sz="3000" dirty="0"/>
              <a:t> </a:t>
            </a:r>
            <a:r>
              <a:rPr lang="en-US" sz="3000" dirty="0" err="1"/>
              <a:t>publik</a:t>
            </a:r>
            <a:r>
              <a:rPr lang="en-US" sz="3000" dirty="0"/>
              <a:t>. </a:t>
            </a:r>
            <a:r>
              <a:rPr lang="en-US" sz="3000" dirty="0" err="1"/>
              <a:t>Sehingga</a:t>
            </a:r>
            <a:r>
              <a:rPr lang="en-US" sz="3000" dirty="0"/>
              <a:t> </a:t>
            </a:r>
            <a:r>
              <a:rPr lang="en-US" sz="3000" dirty="0" err="1"/>
              <a:t>fungsinya</a:t>
            </a:r>
            <a:r>
              <a:rPr lang="en-US" sz="3000" dirty="0"/>
              <a:t> </a:t>
            </a:r>
            <a:r>
              <a:rPr lang="en-US" sz="3000" dirty="0" err="1"/>
              <a:t>humas</a:t>
            </a:r>
            <a:r>
              <a:rPr lang="en-US" sz="3000" dirty="0"/>
              <a:t> </a:t>
            </a:r>
            <a:r>
              <a:rPr lang="en-US" sz="3000" dirty="0" err="1"/>
              <a:t>yaitu</a:t>
            </a:r>
            <a:r>
              <a:rPr lang="en-US" sz="3000" dirty="0"/>
              <a:t> </a:t>
            </a:r>
            <a:r>
              <a:rPr lang="en-US" sz="3000" dirty="0" err="1"/>
              <a:t>menimbulkan</a:t>
            </a:r>
            <a:r>
              <a:rPr lang="en-US" sz="3000" dirty="0"/>
              <a:t> </a:t>
            </a:r>
            <a:r>
              <a:rPr lang="en-US" sz="3000" dirty="0" err="1"/>
              <a:t>sikap</a:t>
            </a:r>
            <a:r>
              <a:rPr lang="en-US" sz="3000" dirty="0"/>
              <a:t> </a:t>
            </a:r>
            <a:r>
              <a:rPr lang="en-US" sz="3000" dirty="0" err="1"/>
              <a:t>baru</a:t>
            </a:r>
            <a:r>
              <a:rPr lang="en-US" sz="3000" dirty="0"/>
              <a:t> yang </a:t>
            </a:r>
            <a:r>
              <a:rPr lang="en-US" sz="3000" dirty="0" err="1"/>
              <a:t>dibutuhkan</a:t>
            </a:r>
            <a:r>
              <a:rPr lang="en-US" sz="3000" dirty="0"/>
              <a:t> dan </a:t>
            </a:r>
            <a:r>
              <a:rPr lang="en-US" sz="3000" dirty="0" err="1"/>
              <a:t>diperlukan</a:t>
            </a:r>
            <a:r>
              <a:rPr lang="en-US" sz="3000" dirty="0"/>
              <a:t> oleh orang/</a:t>
            </a:r>
            <a:r>
              <a:rPr lang="en-US" sz="3000" dirty="0" err="1"/>
              <a:t>pihak</a:t>
            </a:r>
            <a:r>
              <a:rPr lang="en-US" sz="3000" dirty="0"/>
              <a:t> lain.</a:t>
            </a:r>
            <a:br>
              <a:rPr lang="en-US" sz="3000" dirty="0"/>
            </a:br>
            <a:br>
              <a:rPr lang="en-US" sz="3000" dirty="0"/>
            </a:br>
            <a:br>
              <a:rPr lang="en-US" sz="3000"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spTree>
    <p:extLst>
      <p:ext uri="{BB962C8B-B14F-4D97-AF65-F5344CB8AC3E}">
        <p14:creationId xmlns:p14="http://schemas.microsoft.com/office/powerpoint/2010/main" val="86000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924800" cy="914400"/>
          </a:xfrm>
        </p:spPr>
        <p:txBody>
          <a:bodyPr>
            <a:noAutofit/>
          </a:bodyPr>
          <a:lstStyle/>
          <a:p>
            <a:r>
              <a:rPr lang="en-US" sz="4200" dirty="0" err="1"/>
              <a:t>Fungsi</a:t>
            </a:r>
            <a:r>
              <a:rPr lang="en-US" sz="4200" dirty="0"/>
              <a:t> </a:t>
            </a:r>
            <a:r>
              <a:rPr lang="en-US" sz="4200" dirty="0" err="1"/>
              <a:t>Kegiatan</a:t>
            </a:r>
            <a:r>
              <a:rPr lang="en-US" sz="4200" dirty="0"/>
              <a:t> </a:t>
            </a:r>
            <a:r>
              <a:rPr lang="en-US" sz="4200" dirty="0" err="1"/>
              <a:t>Kehumasan</a:t>
            </a:r>
            <a:endParaRPr lang="en-US" sz="4200" dirty="0"/>
          </a:p>
        </p:txBody>
      </p:sp>
      <p:sp>
        <p:nvSpPr>
          <p:cNvPr id="4" name="Rectangle 3"/>
          <p:cNvSpPr txBox="1">
            <a:spLocks noChangeArrowheads="1"/>
          </p:cNvSpPr>
          <p:nvPr/>
        </p:nvSpPr>
        <p:spPr>
          <a:xfrm>
            <a:off x="609600" y="1219200"/>
            <a:ext cx="8153400" cy="4953000"/>
          </a:xfrm>
          <a:prstGeom prst="rect">
            <a:avLst/>
          </a:prstGeom>
        </p:spPr>
        <p:txBody>
          <a:bodyPr/>
          <a:lstStyle/>
          <a:p>
            <a:r>
              <a:rPr lang="en-US" sz="3200" dirty="0" err="1"/>
              <a:t>Mengenai</a:t>
            </a:r>
            <a:r>
              <a:rPr lang="en-US" sz="3200" dirty="0"/>
              <a:t> </a:t>
            </a:r>
            <a:r>
              <a:rPr lang="en-US" sz="3200" dirty="0" err="1"/>
              <a:t>sarana</a:t>
            </a:r>
            <a:r>
              <a:rPr lang="en-US" sz="3200" dirty="0"/>
              <a:t>/</a:t>
            </a:r>
            <a:r>
              <a:rPr lang="en-US" sz="3200" dirty="0" err="1"/>
              <a:t>saluran</a:t>
            </a:r>
            <a:r>
              <a:rPr lang="en-US" sz="3200" dirty="0"/>
              <a:t>, </a:t>
            </a:r>
            <a:r>
              <a:rPr lang="en-US" sz="3200" dirty="0" err="1"/>
              <a:t>humas</a:t>
            </a:r>
            <a:r>
              <a:rPr lang="en-US" sz="3200" dirty="0"/>
              <a:t> </a:t>
            </a:r>
            <a:r>
              <a:rPr lang="en-US" sz="3200" dirty="0" err="1"/>
              <a:t>dapat</a:t>
            </a:r>
            <a:r>
              <a:rPr lang="en-US" sz="3200" dirty="0"/>
              <a:t> </a:t>
            </a:r>
            <a:r>
              <a:rPr lang="en-US" sz="3200" dirty="0" err="1"/>
              <a:t>menggunakan</a:t>
            </a:r>
            <a:r>
              <a:rPr lang="en-US" sz="3200" dirty="0"/>
              <a:t> </a:t>
            </a:r>
            <a:r>
              <a:rPr lang="en-US" sz="3200" dirty="0" err="1"/>
              <a:t>saluran</a:t>
            </a:r>
            <a:r>
              <a:rPr lang="en-US" sz="3200" dirty="0"/>
              <a:t> media </a:t>
            </a:r>
            <a:r>
              <a:rPr lang="en-US" sz="3200" dirty="0" err="1"/>
              <a:t>cetak</a:t>
            </a:r>
            <a:r>
              <a:rPr lang="en-US" sz="3200" dirty="0"/>
              <a:t>, radio, internet </a:t>
            </a:r>
            <a:r>
              <a:rPr lang="en-US" sz="3200" dirty="0" err="1"/>
              <a:t>maupun</a:t>
            </a:r>
            <a:r>
              <a:rPr lang="en-US" sz="3200" dirty="0"/>
              <a:t> </a:t>
            </a:r>
            <a:r>
              <a:rPr lang="en-US" sz="3200" dirty="0" err="1"/>
              <a:t>televisi</a:t>
            </a:r>
            <a:r>
              <a:rPr lang="en-US" sz="3200" dirty="0"/>
              <a:t>, </a:t>
            </a:r>
            <a:r>
              <a:rPr lang="en-US" sz="3200" dirty="0" err="1"/>
              <a:t>dll</a:t>
            </a:r>
            <a:r>
              <a:rPr lang="en-US" sz="3200" dirty="0"/>
              <a:t>. </a:t>
            </a:r>
            <a:r>
              <a:rPr lang="en-US" sz="3200" dirty="0" err="1"/>
              <a:t>Saat</a:t>
            </a:r>
            <a:r>
              <a:rPr lang="en-US" sz="3200" dirty="0"/>
              <a:t> </a:t>
            </a:r>
            <a:r>
              <a:rPr lang="en-US" sz="3200" dirty="0" err="1"/>
              <a:t>ini</a:t>
            </a:r>
            <a:r>
              <a:rPr lang="en-US" sz="3200" dirty="0"/>
              <a:t> </a:t>
            </a:r>
            <a:r>
              <a:rPr lang="en-US" sz="3200" dirty="0" err="1"/>
              <a:t>untuk</a:t>
            </a:r>
            <a:r>
              <a:rPr lang="en-US" sz="3200" dirty="0"/>
              <a:t> </a:t>
            </a:r>
            <a:r>
              <a:rPr lang="en-US" sz="3200" dirty="0" err="1"/>
              <a:t>kalangan</a:t>
            </a:r>
            <a:r>
              <a:rPr lang="en-US" sz="3200" dirty="0"/>
              <a:t> </a:t>
            </a:r>
            <a:r>
              <a:rPr lang="en-US" sz="3200" dirty="0" err="1"/>
              <a:t>korporasi</a:t>
            </a:r>
            <a:r>
              <a:rPr lang="en-US" sz="3200" dirty="0"/>
              <a:t>/</a:t>
            </a:r>
            <a:r>
              <a:rPr lang="en-US" sz="3200" dirty="0" err="1"/>
              <a:t>instansi</a:t>
            </a:r>
            <a:r>
              <a:rPr lang="en-US" sz="3200" dirty="0"/>
              <a:t> </a:t>
            </a:r>
            <a:r>
              <a:rPr lang="en-US" sz="3200" dirty="0" err="1"/>
              <a:t>jauh</a:t>
            </a:r>
            <a:r>
              <a:rPr lang="en-US" sz="3200" dirty="0"/>
              <a:t> </a:t>
            </a:r>
            <a:r>
              <a:rPr lang="en-US" sz="3200" dirty="0" err="1"/>
              <a:t>lebih</a:t>
            </a:r>
            <a:r>
              <a:rPr lang="en-US" sz="3200" dirty="0"/>
              <a:t> </a:t>
            </a:r>
            <a:r>
              <a:rPr lang="en-US" sz="3200" dirty="0" err="1"/>
              <a:t>efektif</a:t>
            </a:r>
            <a:r>
              <a:rPr lang="en-US" sz="3200" dirty="0"/>
              <a:t> dan </a:t>
            </a:r>
            <a:r>
              <a:rPr lang="en-US" sz="3200" dirty="0" err="1"/>
              <a:t>efisien</a:t>
            </a:r>
            <a:r>
              <a:rPr lang="en-US" sz="3200" dirty="0"/>
              <a:t> </a:t>
            </a:r>
            <a:r>
              <a:rPr lang="en-US" sz="3200" dirty="0" err="1"/>
              <a:t>dengan</a:t>
            </a:r>
            <a:r>
              <a:rPr lang="en-US" sz="3200" dirty="0"/>
              <a:t> </a:t>
            </a:r>
            <a:r>
              <a:rPr lang="en-US" sz="3200" dirty="0" err="1"/>
              <a:t>memanfaatkan</a:t>
            </a:r>
            <a:r>
              <a:rPr lang="en-US" sz="3200" dirty="0"/>
              <a:t> </a:t>
            </a:r>
            <a:r>
              <a:rPr lang="en-US" sz="3200" dirty="0" err="1"/>
              <a:t>akun</a:t>
            </a:r>
            <a:r>
              <a:rPr lang="en-US" sz="3200" dirty="0"/>
              <a:t> </a:t>
            </a:r>
            <a:r>
              <a:rPr lang="en-US" sz="3200" i="1" dirty="0"/>
              <a:t>web </a:t>
            </a:r>
            <a:r>
              <a:rPr lang="en-US" sz="3200" dirty="0" err="1"/>
              <a:t>nya</a:t>
            </a:r>
            <a:r>
              <a:rPr lang="en-US" sz="3200" dirty="0"/>
              <a:t>, </a:t>
            </a:r>
            <a:r>
              <a:rPr lang="en-US" sz="3200" i="1" dirty="0" err="1"/>
              <a:t>facebook</a:t>
            </a:r>
            <a:r>
              <a:rPr lang="en-US" sz="3200" i="1" dirty="0"/>
              <a:t>, </a:t>
            </a:r>
            <a:r>
              <a:rPr lang="en-US" sz="3200" i="1" dirty="0" err="1"/>
              <a:t>instagram</a:t>
            </a:r>
            <a:r>
              <a:rPr lang="en-US" sz="3200" dirty="0"/>
              <a:t>, </a:t>
            </a:r>
            <a:r>
              <a:rPr lang="en-US" sz="3200" dirty="0" err="1"/>
              <a:t>dll</a:t>
            </a:r>
            <a:r>
              <a:rPr lang="en-US" sz="3200" dirty="0"/>
              <a:t>.</a:t>
            </a:r>
          </a:p>
          <a:p>
            <a:endParaRPr lang="en-US" dirty="0"/>
          </a:p>
          <a:p>
            <a:br>
              <a:rPr lang="en-US" dirty="0"/>
            </a:br>
            <a:br>
              <a:rPr lang="en-US"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pic>
        <p:nvPicPr>
          <p:cNvPr id="5" name="Picture 4" descr="Image result for facebook instagram twitter">
            <a:extLst>
              <a:ext uri="{FF2B5EF4-FFF2-40B4-BE49-F238E27FC236}">
                <a16:creationId xmlns:a16="http://schemas.microsoft.com/office/drawing/2014/main" id="{26D18786-2507-415E-9C63-AED3CCED69C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43000" y="4495799"/>
            <a:ext cx="6781800" cy="1828801"/>
          </a:xfrm>
          <a:prstGeom prst="rect">
            <a:avLst/>
          </a:prstGeom>
          <a:noFill/>
          <a:ln>
            <a:noFill/>
          </a:ln>
        </p:spPr>
      </p:pic>
    </p:spTree>
    <p:extLst>
      <p:ext uri="{BB962C8B-B14F-4D97-AF65-F5344CB8AC3E}">
        <p14:creationId xmlns:p14="http://schemas.microsoft.com/office/powerpoint/2010/main" val="3744423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diamond(in)">
                                      <p:cBhvr>
                                        <p:cTn id="11"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924800" cy="914400"/>
          </a:xfrm>
        </p:spPr>
        <p:txBody>
          <a:bodyPr>
            <a:noAutofit/>
          </a:bodyPr>
          <a:lstStyle/>
          <a:p>
            <a:r>
              <a:rPr lang="en-US" sz="4200" dirty="0"/>
              <a:t>Program </a:t>
            </a:r>
            <a:r>
              <a:rPr lang="en-US" sz="4200" dirty="0" err="1"/>
              <a:t>Kegiatan</a:t>
            </a:r>
            <a:r>
              <a:rPr lang="en-US" sz="4200" dirty="0"/>
              <a:t> </a:t>
            </a:r>
            <a:r>
              <a:rPr lang="en-US" sz="4200" dirty="0" err="1"/>
              <a:t>Kehumasan</a:t>
            </a:r>
            <a:endParaRPr lang="en-US" sz="4200" dirty="0"/>
          </a:p>
        </p:txBody>
      </p:sp>
      <p:sp>
        <p:nvSpPr>
          <p:cNvPr id="4" name="Rectangle 3"/>
          <p:cNvSpPr txBox="1">
            <a:spLocks noChangeArrowheads="1"/>
          </p:cNvSpPr>
          <p:nvPr/>
        </p:nvSpPr>
        <p:spPr>
          <a:xfrm>
            <a:off x="609600" y="1219200"/>
            <a:ext cx="8153400" cy="4953000"/>
          </a:xfrm>
          <a:prstGeom prst="rect">
            <a:avLst/>
          </a:prstGeom>
        </p:spPr>
        <p:txBody>
          <a:bodyPr/>
          <a:lstStyle/>
          <a:p>
            <a:r>
              <a:rPr lang="en-US" sz="3200" dirty="0"/>
              <a:t>Mengadakan program </a:t>
            </a:r>
            <a:r>
              <a:rPr lang="en-US" sz="3200" dirty="0" err="1"/>
              <a:t>kegiatan</a:t>
            </a:r>
            <a:r>
              <a:rPr lang="en-US" sz="3200" dirty="0"/>
              <a:t> </a:t>
            </a:r>
            <a:r>
              <a:rPr lang="en-US" sz="3200" dirty="0" err="1"/>
              <a:t>kehumasan</a:t>
            </a:r>
            <a:r>
              <a:rPr lang="en-US" sz="3200" dirty="0"/>
              <a:t> </a:t>
            </a:r>
            <a:r>
              <a:rPr lang="en-US" sz="3200" dirty="0" err="1"/>
              <a:t>sebagai</a:t>
            </a:r>
            <a:r>
              <a:rPr lang="en-US" sz="3200" dirty="0"/>
              <a:t> </a:t>
            </a:r>
            <a:r>
              <a:rPr lang="en-US" sz="3200" dirty="0" err="1"/>
              <a:t>bentuk</a:t>
            </a:r>
            <a:r>
              <a:rPr lang="en-US" sz="3200" dirty="0"/>
              <a:t> </a:t>
            </a:r>
            <a:r>
              <a:rPr lang="en-US" sz="3200" dirty="0" err="1"/>
              <a:t>kontribusi</a:t>
            </a:r>
            <a:r>
              <a:rPr lang="en-US" sz="3200" dirty="0"/>
              <a:t> </a:t>
            </a:r>
            <a:r>
              <a:rPr lang="en-US" sz="3200" dirty="0" err="1"/>
              <a:t>terhadap</a:t>
            </a:r>
            <a:r>
              <a:rPr lang="en-US" sz="3200" dirty="0"/>
              <a:t> </a:t>
            </a:r>
            <a:r>
              <a:rPr lang="en-US" sz="3200" dirty="0" err="1"/>
              <a:t>masyarakat</a:t>
            </a:r>
            <a:r>
              <a:rPr lang="en-US" sz="3200" dirty="0"/>
              <a:t> </a:t>
            </a:r>
            <a:r>
              <a:rPr lang="en-US" sz="3200" dirty="0" err="1"/>
              <a:t>terutama</a:t>
            </a:r>
            <a:r>
              <a:rPr lang="en-US" sz="3200" dirty="0"/>
              <a:t> </a:t>
            </a:r>
            <a:r>
              <a:rPr lang="en-US" sz="3200" dirty="0" err="1"/>
              <a:t>masyarakat</a:t>
            </a:r>
            <a:r>
              <a:rPr lang="en-US" sz="3200" dirty="0"/>
              <a:t> </a:t>
            </a:r>
            <a:r>
              <a:rPr lang="en-US" sz="3200" dirty="0" err="1"/>
              <a:t>sekitar</a:t>
            </a:r>
            <a:r>
              <a:rPr lang="en-US" sz="3200" dirty="0"/>
              <a:t>.</a:t>
            </a:r>
          </a:p>
          <a:p>
            <a:br>
              <a:rPr lang="en-US" dirty="0"/>
            </a:br>
            <a:br>
              <a:rPr lang="en-US"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pic>
        <p:nvPicPr>
          <p:cNvPr id="5" name="Picture 4" descr="Unknown">
            <a:extLst>
              <a:ext uri="{FF2B5EF4-FFF2-40B4-BE49-F238E27FC236}">
                <a16:creationId xmlns:a16="http://schemas.microsoft.com/office/drawing/2014/main" id="{F631565C-F21F-460D-8F8F-32B84CA8511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276600"/>
            <a:ext cx="6172200" cy="2895600"/>
          </a:xfrm>
          <a:prstGeom prst="rect">
            <a:avLst/>
          </a:prstGeom>
          <a:noFill/>
          <a:ln>
            <a:noFill/>
          </a:ln>
        </p:spPr>
      </p:pic>
    </p:spTree>
    <p:extLst>
      <p:ext uri="{BB962C8B-B14F-4D97-AF65-F5344CB8AC3E}">
        <p14:creationId xmlns:p14="http://schemas.microsoft.com/office/powerpoint/2010/main" val="265292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amond(in)">
                                      <p:cBhvr>
                                        <p:cTn id="11"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924800" cy="914400"/>
          </a:xfrm>
        </p:spPr>
        <p:txBody>
          <a:bodyPr>
            <a:noAutofit/>
          </a:bodyPr>
          <a:lstStyle/>
          <a:p>
            <a:r>
              <a:rPr lang="en-US" sz="4200" dirty="0"/>
              <a:t>Program </a:t>
            </a:r>
            <a:r>
              <a:rPr lang="en-US" sz="4200" dirty="0" err="1"/>
              <a:t>Kegiatan</a:t>
            </a:r>
            <a:r>
              <a:rPr lang="en-US" sz="4200" dirty="0"/>
              <a:t> </a:t>
            </a:r>
            <a:r>
              <a:rPr lang="en-US" sz="4200" dirty="0" err="1"/>
              <a:t>Kehumasan</a:t>
            </a:r>
            <a:endParaRPr lang="en-US" sz="4200" dirty="0"/>
          </a:p>
        </p:txBody>
      </p:sp>
      <p:sp>
        <p:nvSpPr>
          <p:cNvPr id="4" name="Rectangle 3"/>
          <p:cNvSpPr txBox="1">
            <a:spLocks noChangeArrowheads="1"/>
          </p:cNvSpPr>
          <p:nvPr/>
        </p:nvSpPr>
        <p:spPr>
          <a:xfrm>
            <a:off x="609600" y="1371600"/>
            <a:ext cx="7924800" cy="4800600"/>
          </a:xfrm>
          <a:prstGeom prst="rect">
            <a:avLst/>
          </a:prstGeom>
        </p:spPr>
        <p:txBody>
          <a:bodyPr/>
          <a:lstStyle/>
          <a:p>
            <a:r>
              <a:rPr lang="id-ID" sz="3200" dirty="0"/>
              <a:t>Kegiatan hubungan masyarakat biasanya dirancang untuk membangun dan memelihara citra yang baik untuk suatu organisasi dan hubungan yang baik dengan berbagai "publik" organisasi. Publik ini dapat berupa pelanggan, pemegang saham, karyawan, serikat pekerja, aktivis lingkungan, pemerintah, orang-orang dalam komunitas lokal atau beberapa kelompok lain di masyarakat</a:t>
            </a:r>
            <a:endParaRPr lang="en-US" sz="3200" dirty="0"/>
          </a:p>
          <a:p>
            <a:endParaRPr lang="en-US" sz="3200" dirty="0"/>
          </a:p>
          <a:p>
            <a:br>
              <a:rPr lang="en-US" dirty="0"/>
            </a:br>
            <a:br>
              <a:rPr lang="en-US"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spTree>
    <p:extLst>
      <p:ext uri="{BB962C8B-B14F-4D97-AF65-F5344CB8AC3E}">
        <p14:creationId xmlns:p14="http://schemas.microsoft.com/office/powerpoint/2010/main" val="258218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diamond(in)">
                                      <p:cBhvr>
                                        <p:cTn id="11"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924800" cy="914400"/>
          </a:xfrm>
        </p:spPr>
        <p:txBody>
          <a:bodyPr>
            <a:noAutofit/>
          </a:bodyPr>
          <a:lstStyle/>
          <a:p>
            <a:r>
              <a:rPr lang="en-US" sz="4200" dirty="0"/>
              <a:t>Program </a:t>
            </a:r>
            <a:r>
              <a:rPr lang="en-US" sz="4200" dirty="0" err="1"/>
              <a:t>Kegiatan</a:t>
            </a:r>
            <a:r>
              <a:rPr lang="en-US" sz="4200" dirty="0"/>
              <a:t> </a:t>
            </a:r>
            <a:r>
              <a:rPr lang="en-US" sz="4200" dirty="0" err="1"/>
              <a:t>Kehumasan</a:t>
            </a:r>
            <a:endParaRPr lang="en-US" sz="4200" dirty="0"/>
          </a:p>
        </p:txBody>
      </p:sp>
      <p:sp>
        <p:nvSpPr>
          <p:cNvPr id="4" name="Rectangle 3"/>
          <p:cNvSpPr txBox="1">
            <a:spLocks noChangeArrowheads="1"/>
          </p:cNvSpPr>
          <p:nvPr/>
        </p:nvSpPr>
        <p:spPr>
          <a:xfrm>
            <a:off x="990600" y="1447800"/>
            <a:ext cx="7315200" cy="4724400"/>
          </a:xfrm>
          <a:prstGeom prst="rect">
            <a:avLst/>
          </a:prstGeom>
        </p:spPr>
        <p:txBody>
          <a:bodyPr/>
          <a:lstStyle/>
          <a:p>
            <a:endParaRPr lang="en-US" sz="1400" dirty="0"/>
          </a:p>
          <a:p>
            <a:r>
              <a:rPr lang="en-US" sz="3500" dirty="0"/>
              <a:t>Secara </a:t>
            </a:r>
            <a:r>
              <a:rPr lang="en-US" sz="3500" dirty="0" err="1"/>
              <a:t>profesional</a:t>
            </a:r>
            <a:r>
              <a:rPr lang="en-US" sz="3500" dirty="0"/>
              <a:t>, </a:t>
            </a:r>
            <a:r>
              <a:rPr lang="en-US" sz="3500" dirty="0" err="1"/>
              <a:t>humas</a:t>
            </a:r>
            <a:r>
              <a:rPr lang="en-US" sz="3500" dirty="0"/>
              <a:t> </a:t>
            </a:r>
            <a:r>
              <a:rPr lang="en-US" sz="3500" dirty="0" err="1"/>
              <a:t>selaras</a:t>
            </a:r>
            <a:r>
              <a:rPr lang="en-US" sz="3500" dirty="0"/>
              <a:t> </a:t>
            </a:r>
            <a:r>
              <a:rPr lang="en-US" sz="3500" dirty="0" err="1"/>
              <a:t>dengan</a:t>
            </a:r>
            <a:r>
              <a:rPr lang="en-US" sz="3500" dirty="0"/>
              <a:t> </a:t>
            </a:r>
            <a:r>
              <a:rPr lang="en-US" sz="3500" dirty="0" err="1"/>
              <a:t>semua</a:t>
            </a:r>
            <a:r>
              <a:rPr lang="en-US" sz="3500" dirty="0"/>
              <a:t> </a:t>
            </a:r>
            <a:r>
              <a:rPr lang="en-US" sz="3500" dirty="0" err="1"/>
              <a:t>bidang</a:t>
            </a:r>
            <a:r>
              <a:rPr lang="en-US" sz="3500" dirty="0"/>
              <a:t> </a:t>
            </a:r>
            <a:r>
              <a:rPr lang="en-US" sz="3500" dirty="0" err="1"/>
              <a:t>pekerjaan</a:t>
            </a:r>
            <a:r>
              <a:rPr lang="en-US" sz="3500" dirty="0"/>
              <a:t>. </a:t>
            </a:r>
            <a:r>
              <a:rPr lang="en-US" sz="3500" dirty="0" err="1"/>
              <a:t>Baik</a:t>
            </a:r>
            <a:r>
              <a:rPr lang="en-US" sz="3500" dirty="0"/>
              <a:t> </a:t>
            </a:r>
            <a:r>
              <a:rPr lang="en-US" sz="3500" dirty="0" err="1"/>
              <a:t>usaha</a:t>
            </a:r>
            <a:r>
              <a:rPr lang="en-US" sz="3500" dirty="0"/>
              <a:t> yang </a:t>
            </a:r>
            <a:r>
              <a:rPr lang="en-US" sz="3500" dirty="0" err="1"/>
              <a:t>bersifat</a:t>
            </a:r>
            <a:r>
              <a:rPr lang="en-US" sz="3500" dirty="0"/>
              <a:t> profit </a:t>
            </a:r>
            <a:r>
              <a:rPr lang="en-US" sz="3500" dirty="0" err="1"/>
              <a:t>maupun</a:t>
            </a:r>
            <a:r>
              <a:rPr lang="en-US" sz="3500" dirty="0"/>
              <a:t> non-profit, </a:t>
            </a:r>
            <a:r>
              <a:rPr lang="en-US" sz="3500" dirty="0" err="1"/>
              <a:t>dari</a:t>
            </a:r>
            <a:r>
              <a:rPr lang="en-US" sz="3500" dirty="0"/>
              <a:t> yang </a:t>
            </a:r>
            <a:r>
              <a:rPr lang="en-US" sz="3500" dirty="0" err="1"/>
              <a:t>lokal</a:t>
            </a:r>
            <a:r>
              <a:rPr lang="en-US" sz="3500" dirty="0"/>
              <a:t> </a:t>
            </a:r>
            <a:r>
              <a:rPr lang="en-US" sz="3500" dirty="0" err="1"/>
              <a:t>hingga</a:t>
            </a:r>
            <a:r>
              <a:rPr lang="en-US" sz="3500" dirty="0"/>
              <a:t> </a:t>
            </a:r>
            <a:r>
              <a:rPr lang="en-US" sz="3500" dirty="0" err="1"/>
              <a:t>internasional</a:t>
            </a:r>
            <a:r>
              <a:rPr lang="en-US" sz="3500" dirty="0"/>
              <a:t>, </a:t>
            </a:r>
            <a:r>
              <a:rPr lang="en-US" sz="3500" dirty="0" err="1"/>
              <a:t>termasuk</a:t>
            </a:r>
            <a:r>
              <a:rPr lang="en-US" sz="3500" dirty="0"/>
              <a:t> </a:t>
            </a:r>
            <a:r>
              <a:rPr lang="en-US" sz="3500" dirty="0" err="1"/>
              <a:t>institusi</a:t>
            </a:r>
            <a:r>
              <a:rPr lang="en-US" sz="3500" dirty="0"/>
              <a:t> </a:t>
            </a:r>
            <a:r>
              <a:rPr lang="en-US" sz="3500" dirty="0" err="1"/>
              <a:t>pemerintah</a:t>
            </a:r>
            <a:r>
              <a:rPr lang="en-US" sz="3500" dirty="0"/>
              <a:t>.</a:t>
            </a:r>
          </a:p>
          <a:p>
            <a:br>
              <a:rPr lang="en-US" dirty="0"/>
            </a:br>
            <a:br>
              <a:rPr lang="en-US" dirty="0"/>
            </a:br>
            <a:br>
              <a:rPr lang="en-US" dirty="0"/>
            </a:br>
            <a:br>
              <a:rPr lang="en-US" dirty="0"/>
            </a:br>
            <a:endParaRPr kumimoji="0" lang="en-US" sz="4000" b="1" i="1" u="none" strike="noStrike" kern="1200" cap="none" spc="0" normalizeH="0" baseline="0" noProof="0" dirty="0">
              <a:ln>
                <a:noFill/>
              </a:ln>
              <a:solidFill>
                <a:srgbClr val="C00000"/>
              </a:solidFill>
              <a:effectLst/>
              <a:uLnTx/>
              <a:uFillTx/>
              <a:latin typeface="Adventure" pitchFamily="82" charset="0"/>
              <a:ea typeface="+mn-ea"/>
              <a:cs typeface="+mn-cs"/>
            </a:endParaRPr>
          </a:p>
        </p:txBody>
      </p:sp>
    </p:spTree>
    <p:extLst>
      <p:ext uri="{BB962C8B-B14F-4D97-AF65-F5344CB8AC3E}">
        <p14:creationId xmlns:p14="http://schemas.microsoft.com/office/powerpoint/2010/main" val="45668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diamond(in)">
                                      <p:cBhvr>
                                        <p:cTn id="11"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1496</TotalTime>
  <Words>445</Words>
  <Application>Microsoft Office PowerPoint</Application>
  <PresentationFormat>On-screen Show (4:3)</PresentationFormat>
  <Paragraphs>40</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Adventure</vt:lpstr>
      <vt:lpstr>Arial</vt:lpstr>
      <vt:lpstr>Calibri</vt:lpstr>
      <vt:lpstr>Comic Sans MS</vt:lpstr>
      <vt:lpstr>Lucida Handwriting</vt:lpstr>
      <vt:lpstr>Wingdings</vt:lpstr>
      <vt:lpstr>Office Theme</vt:lpstr>
      <vt:lpstr>Konsep Dasar  PROPOSAL KEGIATAN KEHUMASAN</vt:lpstr>
      <vt:lpstr>Konsep Dasar Proposal Kegiatan Kehumasan</vt:lpstr>
      <vt:lpstr>Konsep Dasar Proposal Kegiatan Kehumasan</vt:lpstr>
      <vt:lpstr>Konsep Dasar Proposal Kegiatan Kehumasan</vt:lpstr>
      <vt:lpstr>Fungsi Kegiatan Kehumasan</vt:lpstr>
      <vt:lpstr>Fungsi Kegiatan Kehumasan</vt:lpstr>
      <vt:lpstr>Program Kegiatan Kehumasan</vt:lpstr>
      <vt:lpstr>Program Kegiatan Kehumasan</vt:lpstr>
      <vt:lpstr>Program Kegiatan Kehumasan</vt:lpstr>
      <vt:lpstr>Public Relations Tools</vt:lpstr>
      <vt:lpstr>Peran dan Fungsi PR</vt:lpstr>
      <vt:lpstr>Purpose of PR</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 Dasar  KEWIRAUSAHAAN</dc:title>
  <dc:creator>owner</dc:creator>
  <cp:lastModifiedBy>Samsung</cp:lastModifiedBy>
  <cp:revision>58</cp:revision>
  <dcterms:created xsi:type="dcterms:W3CDTF">2016-01-12T13:10:19Z</dcterms:created>
  <dcterms:modified xsi:type="dcterms:W3CDTF">2018-05-13T16:33:44Z</dcterms:modified>
</cp:coreProperties>
</file>