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29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98" d="100"/>
          <a:sy n="98" d="100"/>
        </p:scale>
        <p:origin x="7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26/02/2020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DE49A-0B77-434F-A146-A14D65910699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913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31BE9-FF22-400F-8BC7-9D356A793A19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544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D204-77E4-4CED-8604-29FAEAE1A3EE}" type="slidenum">
              <a:rPr lang="en-US"/>
              <a:pPr/>
              <a:t>12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93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073E5-A267-40DE-B403-3455FA4D9AA0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7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D3547-24E0-4E20-B1E7-925A8525758D}" type="slidenum">
              <a:rPr lang="en-US"/>
              <a:pPr/>
              <a:t>14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411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6A86A-74D5-4CCF-A038-A17E83A66B30}" type="slidenum">
              <a:rPr lang="en-US"/>
              <a:pPr/>
              <a:t>15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4618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844CA-50AA-47B0-BB23-957396A784E2}" type="slidenum">
              <a:rPr lang="en-US"/>
              <a:pPr/>
              <a:t>16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62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9D097-6F19-4DD3-A1CE-38C39C9C168A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256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55F63-29B1-42A2-9772-9A8FC3C8DF12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5878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4E7B2-4AD6-4A04-B424-78AF850420A0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6998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5D8A2-6954-4570-A1B3-BCF7429B86A9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01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CFBF7-C07C-4606-8D96-524DD428F063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4545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ABB9F-D27C-42B6-8E9E-39234206933B}" type="slidenum">
              <a:rPr lang="en-US"/>
              <a:pPr/>
              <a:t>21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962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97E83-C136-487F-9227-D1DDD3509F67}" type="slidenum">
              <a:rPr lang="en-US"/>
              <a:pPr/>
              <a:t>22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948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A319F-7B51-458B-B4EF-3421BEC47A81}" type="slidenum">
              <a:rPr lang="en-US"/>
              <a:pPr/>
              <a:t>23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1681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161E4-B260-40E4-81F3-E080A0A843FD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3274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2CE1B-4DD7-4DA7-AD91-C61FC9F24590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90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91205-CFAF-4A7F-93F8-EC5D15FB3B1B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6326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16E5D-2EE6-4681-BE43-EA830B9BA849}" type="slidenum">
              <a:rPr lang="en-US"/>
              <a:pPr/>
              <a:t>27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0283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D8AFE-9EB3-406C-B1ED-9F4DCC3E19B2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1517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5E830-EA9E-431C-AA14-C23B52B41AEA}" type="slidenum">
              <a:rPr lang="en-US"/>
              <a:pPr/>
              <a:t>29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3362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49C5D-E794-483A-A29D-B6AF088A6729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534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932AF-8E3F-49D6-9B5C-75AD24B1C3CB}" type="slidenum">
              <a:rPr lang="en-US"/>
              <a:pPr/>
              <a:t>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599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2173-83B7-40C1-A1DB-B8B8F54C66E1}" type="slidenum">
              <a:rPr lang="en-US"/>
              <a:pPr/>
              <a:t>31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7122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F0BDE-7B07-49D4-862A-4D7B8F69236A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5773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67F66-BF82-41D9-91F4-18350FDF9123}" type="slidenum">
              <a:rPr lang="en-US"/>
              <a:pPr/>
              <a:t>33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159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83D15-1701-4C5F-A625-45AE5492E488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882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0DB7D-75FE-4C23-922C-3611D1FF784C}" type="slidenum">
              <a:rPr lang="en-US"/>
              <a:pPr/>
              <a:t>35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6526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2071D-0F8D-4467-AC4A-41393CA01739}" type="slidenum">
              <a:rPr lang="en-US"/>
              <a:pPr/>
              <a:t>36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7766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47500-BE7E-4AD6-961A-57A89F12C9F8}" type="slidenum">
              <a:rPr lang="en-US"/>
              <a:pPr/>
              <a:t>37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5960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F9D00-4151-4EC7-B636-C68BB4A88A80}" type="slidenum">
              <a:rPr lang="en-US"/>
              <a:pPr/>
              <a:t>38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5934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F3218-CB7F-40CD-AE53-2E5901B19348}" type="slidenum">
              <a:rPr lang="en-US"/>
              <a:pPr/>
              <a:t>39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9897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49F9A-AA75-4BA9-A856-1D28251BE5CA}" type="slidenum">
              <a:rPr lang="en-US"/>
              <a:pPr/>
              <a:t>40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581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74E34-7366-4912-8F13-C78F9DCFE276}" type="slidenum">
              <a:rPr lang="en-US"/>
              <a:pPr/>
              <a:t>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30726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4F490-34D0-42AD-A8E4-0F802D31E114}" type="slidenum">
              <a:rPr lang="en-US"/>
              <a:pPr/>
              <a:t>41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7580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656F0-14FA-4175-B54E-96B4A560AD58}" type="slidenum">
              <a:rPr lang="en-US"/>
              <a:pPr/>
              <a:t>42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8628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FAC44-AAC6-4DEE-B4DD-F7EA11AEBD95}" type="slidenum">
              <a:rPr lang="en-US"/>
              <a:pPr/>
              <a:t>43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9737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0EF11-4C83-44A0-A65C-2B1A577D15AC}" type="slidenum">
              <a:rPr lang="en-US"/>
              <a:pPr/>
              <a:t>44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64418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658A1-27DC-40B3-8C47-509AF48F213E}" type="slidenum">
              <a:rPr lang="en-US"/>
              <a:pPr/>
              <a:t>45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14F91-6149-4D7F-AFBA-C75CEFB38CD0}" type="slidenum">
              <a:rPr lang="en-US"/>
              <a:pPr/>
              <a:t>46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7107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D8B17-D21B-428F-99F9-3B6B677B4731}" type="slidenum">
              <a:rPr lang="en-US"/>
              <a:pPr/>
              <a:t>47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0881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D3EC2-1AAC-41A1-8826-66BA458AF519}" type="slidenum">
              <a:rPr lang="en-US"/>
              <a:pPr/>
              <a:t>48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26079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7F3C5-BD01-4C05-B979-F3CE50F70010}" type="slidenum">
              <a:rPr lang="en-US"/>
              <a:pPr/>
              <a:t>49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929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E07CE-6B46-4383-AB4C-95D518793868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17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C3C6C-FD55-42BC-A840-DA917755EFAA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163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A9139-1297-47AE-A628-3D0EED4C7105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866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31AA6-F3F5-4952-88CB-F4073CA18A45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1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C1EC-02E0-456E-874D-AF41D0F01A02}" type="slidenum">
              <a:rPr lang="en-US"/>
              <a:pPr/>
              <a:t>10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55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Security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Layering of Security Mechanisms (2)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9-4. Several sites connected through</a:t>
            </a:r>
            <a:br>
              <a:rPr lang="en-US"/>
            </a:br>
            <a:r>
              <a:rPr lang="en-US"/>
              <a:t> a wide-area backbone service.</a:t>
            </a:r>
          </a:p>
        </p:txBody>
      </p:sp>
      <p:pic>
        <p:nvPicPr>
          <p:cNvPr id="86020" name="Picture 4" descr="09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996952"/>
            <a:ext cx="8397875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Distribution of Security Mechanisms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9-5. The principle of RISSC </a:t>
            </a:r>
            <a:r>
              <a:rPr lang="en-US" dirty="0" smtClean="0"/>
              <a:t>as</a:t>
            </a:r>
            <a:r>
              <a:rPr lang="id-ID" dirty="0" smtClean="0"/>
              <a:t> </a:t>
            </a:r>
            <a:r>
              <a:rPr lang="en-US" dirty="0" smtClean="0"/>
              <a:t>applied </a:t>
            </a:r>
            <a:r>
              <a:rPr lang="en-US" dirty="0"/>
              <a:t>to secure distributed systems.</a:t>
            </a:r>
          </a:p>
        </p:txBody>
      </p:sp>
      <p:pic>
        <p:nvPicPr>
          <p:cNvPr id="92164" name="Picture 4" descr="09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285162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(1)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76400"/>
            <a:ext cx="8640960" cy="4648200"/>
          </a:xfrm>
        </p:spPr>
        <p:txBody>
          <a:bodyPr/>
          <a:lstStyle/>
          <a:p>
            <a:r>
              <a:rPr lang="en-US" dirty="0"/>
              <a:t>Figure 9-6. Intruders and eavesdroppers </a:t>
            </a:r>
            <a:r>
              <a:rPr lang="en-US" dirty="0" smtClean="0"/>
              <a:t>in</a:t>
            </a:r>
            <a:r>
              <a:rPr lang="id-ID" dirty="0" smtClean="0"/>
              <a:t> </a:t>
            </a:r>
            <a:r>
              <a:rPr lang="en-US" dirty="0" smtClean="0"/>
              <a:t>communication</a:t>
            </a:r>
            <a:r>
              <a:rPr lang="en-US" dirty="0"/>
              <a:t>.</a:t>
            </a:r>
          </a:p>
        </p:txBody>
      </p:sp>
      <p:pic>
        <p:nvPicPr>
          <p:cNvPr id="93188" name="Picture 4" descr="09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8145463" cy="38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9-7. Notation used in this chapter.</a:t>
            </a:r>
          </a:p>
        </p:txBody>
      </p:sp>
      <p:pic>
        <p:nvPicPr>
          <p:cNvPr id="94212" name="Picture 4" descr="09-0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222500"/>
            <a:ext cx="6149975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Symmetric Cryptosystems: DES (1)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429000"/>
            <a:ext cx="3132460" cy="1427162"/>
          </a:xfrm>
        </p:spPr>
        <p:txBody>
          <a:bodyPr/>
          <a:lstStyle/>
          <a:p>
            <a:pPr algn="l"/>
            <a:r>
              <a:rPr lang="en-US" dirty="0"/>
              <a:t>Figure 9-8. (a) The </a:t>
            </a:r>
            <a:r>
              <a:rPr lang="en-US" dirty="0" smtClean="0"/>
              <a:t>principle </a:t>
            </a:r>
            <a:r>
              <a:rPr lang="en-US" dirty="0"/>
              <a:t>of DES. </a:t>
            </a:r>
            <a:br>
              <a:rPr lang="en-US" dirty="0"/>
            </a:br>
            <a:endParaRPr lang="en-US" dirty="0"/>
          </a:p>
        </p:txBody>
      </p:sp>
      <p:pic>
        <p:nvPicPr>
          <p:cNvPr id="98308" name="Picture 4" descr="09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3"/>
          <a:stretch>
            <a:fillRect/>
          </a:stretch>
        </p:blipFill>
        <p:spPr bwMode="auto">
          <a:xfrm>
            <a:off x="3959225" y="1308100"/>
            <a:ext cx="4703763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Symmetric Cryptosystems: DES (2)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289425"/>
            <a:ext cx="3549650" cy="2263775"/>
          </a:xfrm>
        </p:spPr>
        <p:txBody>
          <a:bodyPr/>
          <a:lstStyle/>
          <a:p>
            <a:pPr algn="l"/>
            <a:r>
              <a:rPr lang="en-US" dirty="0"/>
              <a:t>Figure 9-8. (b) Outline of </a:t>
            </a:r>
            <a:r>
              <a:rPr lang="en-US" dirty="0" smtClean="0"/>
              <a:t>one </a:t>
            </a:r>
            <a:r>
              <a:rPr lang="en-US" dirty="0"/>
              <a:t>encryption round.</a:t>
            </a:r>
          </a:p>
        </p:txBody>
      </p:sp>
      <p:pic>
        <p:nvPicPr>
          <p:cNvPr id="99332" name="Picture 4" descr="09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5" t="27438"/>
          <a:stretch>
            <a:fillRect/>
          </a:stretch>
        </p:blipFill>
        <p:spPr bwMode="auto">
          <a:xfrm>
            <a:off x="4572000" y="1412776"/>
            <a:ext cx="4114800" cy="52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Symmetric Cryptosystems: DES (3)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3296"/>
            <a:ext cx="9144000" cy="459904"/>
          </a:xfrm>
        </p:spPr>
        <p:txBody>
          <a:bodyPr/>
          <a:lstStyle/>
          <a:p>
            <a:r>
              <a:rPr lang="en-US" dirty="0"/>
              <a:t>Figure 9-9. Details of per-round key generation in DES.</a:t>
            </a:r>
          </a:p>
        </p:txBody>
      </p:sp>
      <p:pic>
        <p:nvPicPr>
          <p:cNvPr id="100356" name="Picture 4" descr="09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327150"/>
            <a:ext cx="6396037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Public-Key Cryptosystems: RSA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00808"/>
            <a:ext cx="8221414" cy="4852392"/>
          </a:xfrm>
        </p:spPr>
        <p:txBody>
          <a:bodyPr/>
          <a:lstStyle/>
          <a:p>
            <a:pPr algn="l"/>
            <a:r>
              <a:rPr lang="en-US" sz="2800" dirty="0"/>
              <a:t>Generating the private and public keys </a:t>
            </a:r>
            <a:r>
              <a:rPr lang="en-US" sz="2800" dirty="0" smtClean="0"/>
              <a:t>requires</a:t>
            </a:r>
            <a:r>
              <a:rPr lang="id-ID" sz="2800" dirty="0" smtClean="0"/>
              <a:t> </a:t>
            </a:r>
            <a:r>
              <a:rPr lang="en-US" sz="2800" dirty="0" smtClean="0"/>
              <a:t>four </a:t>
            </a:r>
            <a:r>
              <a:rPr lang="en-US" sz="2800" dirty="0"/>
              <a:t>steps:</a:t>
            </a:r>
          </a:p>
          <a:p>
            <a:pPr algn="l">
              <a:buFontTx/>
              <a:buChar char="•"/>
            </a:pPr>
            <a:r>
              <a:rPr lang="en-US" sz="2800" dirty="0"/>
              <a:t>Choose two very large prime numbers, </a:t>
            </a:r>
            <a:r>
              <a:rPr lang="en-US" sz="2800" i="1" dirty="0"/>
              <a:t>p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  <a:r>
              <a:rPr lang="en-US" sz="2800" dirty="0"/>
              <a:t>.</a:t>
            </a:r>
          </a:p>
          <a:p>
            <a:pPr algn="l">
              <a:buFontTx/>
              <a:buChar char="•"/>
            </a:pPr>
            <a:r>
              <a:rPr lang="en-US" sz="2800" dirty="0"/>
              <a:t>Compute </a:t>
            </a:r>
            <a:r>
              <a:rPr lang="en-US" sz="2800" i="1" dirty="0"/>
              <a:t>n = p × q</a:t>
            </a:r>
            <a:r>
              <a:rPr lang="en-US" sz="2800" dirty="0"/>
              <a:t> and </a:t>
            </a:r>
            <a:r>
              <a:rPr lang="en-US" sz="2800" i="1" dirty="0"/>
              <a:t>z = (p − 1) × (q − 1).</a:t>
            </a:r>
          </a:p>
          <a:p>
            <a:pPr algn="l">
              <a:buFontTx/>
              <a:buChar char="•"/>
            </a:pPr>
            <a:r>
              <a:rPr lang="en-US" sz="2800" dirty="0"/>
              <a:t>Choose a number </a:t>
            </a:r>
            <a:r>
              <a:rPr lang="en-US" sz="2800" i="1" dirty="0"/>
              <a:t>d</a:t>
            </a:r>
            <a:r>
              <a:rPr lang="en-US" sz="2800" dirty="0"/>
              <a:t> that is relatively prime to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  <a:p>
            <a:pPr algn="l">
              <a:buFontTx/>
              <a:buChar char="•"/>
            </a:pPr>
            <a:r>
              <a:rPr lang="en-US" sz="2800" dirty="0"/>
              <a:t>Compute the number e such that </a:t>
            </a:r>
            <a:br>
              <a:rPr lang="en-US" sz="2800" dirty="0"/>
            </a:br>
            <a:r>
              <a:rPr lang="en-US" sz="2800" i="1" dirty="0"/>
              <a:t>e × d = 1 mod z.</a:t>
            </a:r>
          </a:p>
        </p:txBody>
      </p:sp>
    </p:spTree>
    <p:extLst>
      <p:ext uri="{BB962C8B-B14F-4D97-AF65-F5344CB8AC3E}">
        <p14:creationId xmlns:p14="http://schemas.microsoft.com/office/powerpoint/2010/main" val="3041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Functions: MD5  (1)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9-10. The structure of MD5.</a:t>
            </a:r>
          </a:p>
        </p:txBody>
      </p:sp>
      <p:pic>
        <p:nvPicPr>
          <p:cNvPr id="106500" name="Picture 4" descr="09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420888"/>
            <a:ext cx="8145462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Functions: MD5  (2)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9-11. The 16 iterations during the </a:t>
            </a:r>
            <a:br>
              <a:rPr lang="en-US"/>
            </a:br>
            <a:r>
              <a:rPr lang="en-US"/>
              <a:t>first round in a phase in MD5.</a:t>
            </a:r>
          </a:p>
        </p:txBody>
      </p:sp>
      <p:pic>
        <p:nvPicPr>
          <p:cNvPr id="107524" name="Picture 4" descr="09-1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852936"/>
            <a:ext cx="8926512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6840760" cy="487363"/>
          </a:xfrm>
        </p:spPr>
        <p:txBody>
          <a:bodyPr/>
          <a:lstStyle/>
          <a:p>
            <a:r>
              <a:rPr lang="en-US" sz="2400" dirty="0"/>
              <a:t>Security Threats, Policies, and Mechanisms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4824"/>
            <a:ext cx="7344816" cy="453692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dirty="0"/>
              <a:t>Types of security threats to consider:</a:t>
            </a:r>
          </a:p>
          <a:p>
            <a:pPr algn="l">
              <a:lnSpc>
                <a:spcPct val="90000"/>
              </a:lnSpc>
            </a:pPr>
            <a:endParaRPr lang="en-US" sz="3200" dirty="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Interception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Interruption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Modification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Fabrication</a:t>
            </a:r>
          </a:p>
        </p:txBody>
      </p:sp>
    </p:spTree>
    <p:extLst>
      <p:ext uri="{BB962C8B-B14F-4D97-AF65-F5344CB8AC3E}">
        <p14:creationId xmlns:p14="http://schemas.microsoft.com/office/powerpoint/2010/main" val="19525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Based on a Shared Secret Key (1)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86450"/>
            <a:ext cx="9144000" cy="666750"/>
          </a:xfrm>
        </p:spPr>
        <p:txBody>
          <a:bodyPr/>
          <a:lstStyle/>
          <a:p>
            <a:r>
              <a:rPr lang="en-US"/>
              <a:t>Figure 9-12. Authentication based on a shared secret key.</a:t>
            </a:r>
          </a:p>
        </p:txBody>
      </p:sp>
      <p:pic>
        <p:nvPicPr>
          <p:cNvPr id="110596" name="Picture 4" descr="09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325563"/>
            <a:ext cx="62642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Based on a Shared Secret Key (2)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9-13. Authentication based on a shared </a:t>
            </a:r>
            <a:br>
              <a:rPr lang="en-US"/>
            </a:br>
            <a:r>
              <a:rPr lang="en-US"/>
              <a:t>secret key, but using three instead of five messages.</a:t>
            </a:r>
          </a:p>
        </p:txBody>
      </p:sp>
      <p:pic>
        <p:nvPicPr>
          <p:cNvPr id="111620" name="Picture 4" descr="09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126162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Based on a Shared Secret Key (3)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5962650"/>
            <a:ext cx="8334375" cy="590550"/>
          </a:xfrm>
        </p:spPr>
        <p:txBody>
          <a:bodyPr/>
          <a:lstStyle/>
          <a:p>
            <a:r>
              <a:rPr lang="en-US" dirty="0"/>
              <a:t>Figure 9-14. The reflection attack.</a:t>
            </a:r>
          </a:p>
        </p:txBody>
      </p:sp>
      <p:pic>
        <p:nvPicPr>
          <p:cNvPr id="112644" name="Picture 4" descr="09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51038"/>
            <a:ext cx="750887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(1)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868988"/>
            <a:ext cx="8532440" cy="684212"/>
          </a:xfrm>
        </p:spPr>
        <p:txBody>
          <a:bodyPr/>
          <a:lstStyle/>
          <a:p>
            <a:r>
              <a:rPr lang="en-US" dirty="0"/>
              <a:t>Figure 9-15. The principle of using a KDC.</a:t>
            </a:r>
          </a:p>
        </p:txBody>
      </p:sp>
      <p:pic>
        <p:nvPicPr>
          <p:cNvPr id="116740" name="Picture 4" descr="09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97050"/>
            <a:ext cx="786765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(2)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9-16. Using a ticket and letting </a:t>
            </a:r>
            <a:r>
              <a:rPr lang="en-US" dirty="0" smtClean="0"/>
              <a:t>Alice </a:t>
            </a:r>
            <a:r>
              <a:rPr lang="en-US" dirty="0"/>
              <a:t>set up a connection to Bob.</a:t>
            </a:r>
          </a:p>
        </p:txBody>
      </p:sp>
      <p:pic>
        <p:nvPicPr>
          <p:cNvPr id="117764" name="Picture 4" descr="09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80928"/>
            <a:ext cx="805815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(3)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9-17. The Needham-Schroeder authentication protocol.</a:t>
            </a:r>
          </a:p>
        </p:txBody>
      </p:sp>
      <p:pic>
        <p:nvPicPr>
          <p:cNvPr id="118788" name="Picture 4" descr="09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64487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(4)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76400"/>
            <a:ext cx="8280920" cy="4648200"/>
          </a:xfrm>
        </p:spPr>
        <p:txBody>
          <a:bodyPr/>
          <a:lstStyle/>
          <a:p>
            <a:r>
              <a:rPr lang="en-US" dirty="0"/>
              <a:t>Figure 9-18. Protection against malicious reuse of a previously generated session key in the Needham-Schroeder protocol.</a:t>
            </a:r>
          </a:p>
        </p:txBody>
      </p:sp>
      <p:pic>
        <p:nvPicPr>
          <p:cNvPr id="119812" name="Picture 4" descr="09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" y="2780928"/>
            <a:ext cx="7808913" cy="38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(5)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9-19. Mutual authentication in a public-key cryptosystem.</a:t>
            </a:r>
          </a:p>
        </p:txBody>
      </p:sp>
      <p:pic>
        <p:nvPicPr>
          <p:cNvPr id="120836" name="Picture 4" descr="09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924944"/>
            <a:ext cx="70993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 (1)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357813"/>
            <a:ext cx="8460432" cy="838200"/>
          </a:xfrm>
        </p:spPr>
        <p:txBody>
          <a:bodyPr/>
          <a:lstStyle/>
          <a:p>
            <a:r>
              <a:rPr lang="en-US" dirty="0"/>
              <a:t>Figure 9-20. Digital signing a </a:t>
            </a:r>
            <a:r>
              <a:rPr lang="en-US" dirty="0" smtClean="0"/>
              <a:t>message</a:t>
            </a:r>
            <a:r>
              <a:rPr lang="id-ID" dirty="0" smtClean="0"/>
              <a:t> </a:t>
            </a:r>
            <a:r>
              <a:rPr lang="en-US" dirty="0" smtClean="0"/>
              <a:t>using </a:t>
            </a:r>
            <a:r>
              <a:rPr lang="en-US" dirty="0"/>
              <a:t>public-key cryptography.</a:t>
            </a:r>
          </a:p>
        </p:txBody>
      </p:sp>
      <p:pic>
        <p:nvPicPr>
          <p:cNvPr id="128004" name="Picture 4" descr="09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1538"/>
            <a:ext cx="8391525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 (2)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9-21. Digitally signing a message using a message digest.</a:t>
            </a:r>
          </a:p>
        </p:txBody>
      </p:sp>
      <p:pic>
        <p:nvPicPr>
          <p:cNvPr id="129028" name="Picture 4" descr="09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68960"/>
            <a:ext cx="8543925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115000" cy="487363"/>
          </a:xfrm>
        </p:spPr>
        <p:txBody>
          <a:bodyPr/>
          <a:lstStyle/>
          <a:p>
            <a:r>
              <a:rPr lang="en-US" sz="2400" dirty="0"/>
              <a:t>Example: The Globus Security Architecture (1)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700808"/>
            <a:ext cx="8662987" cy="4852392"/>
          </a:xfrm>
        </p:spPr>
        <p:txBody>
          <a:bodyPr/>
          <a:lstStyle/>
          <a:p>
            <a:pPr algn="l">
              <a:buFontTx/>
              <a:buAutoNum type="arabicPeriod"/>
            </a:pPr>
            <a:r>
              <a:rPr lang="en-US" sz="3000" dirty="0"/>
              <a:t>The environment consists of multiple administrative domains.</a:t>
            </a:r>
          </a:p>
          <a:p>
            <a:pPr algn="l">
              <a:buFontTx/>
              <a:buAutoNum type="arabicPeriod"/>
            </a:pPr>
            <a:r>
              <a:rPr lang="en-US" sz="3000" dirty="0"/>
              <a:t>Local operations are subject to a local domain security policy only.</a:t>
            </a:r>
          </a:p>
          <a:p>
            <a:pPr algn="l">
              <a:buFontTx/>
              <a:buAutoNum type="arabicPeriod"/>
            </a:pPr>
            <a:r>
              <a:rPr lang="en-US" sz="3000" dirty="0"/>
              <a:t>Global operations require the initiator to be known in each domain where the operation is carried out.</a:t>
            </a:r>
          </a:p>
          <a:p>
            <a:pPr algn="l">
              <a:buFontTx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19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Replicated Servers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9-22. Sharing a secret </a:t>
            </a:r>
            <a:r>
              <a:rPr lang="en-US" dirty="0" smtClean="0"/>
              <a:t>signature</a:t>
            </a:r>
            <a:r>
              <a:rPr lang="id-ID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 group of replicated servers.</a:t>
            </a:r>
          </a:p>
        </p:txBody>
      </p:sp>
      <p:pic>
        <p:nvPicPr>
          <p:cNvPr id="132100" name="Picture 4" descr="09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2" y="2636912"/>
            <a:ext cx="7154863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Kerberos (1)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9-23. Authentication in Kerberos.</a:t>
            </a:r>
          </a:p>
        </p:txBody>
      </p:sp>
      <p:pic>
        <p:nvPicPr>
          <p:cNvPr id="134148" name="Picture 4" descr="09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" y="2636912"/>
            <a:ext cx="8047037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Kerberos (2)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9-24. Setting up a secure channel in Kerberos.</a:t>
            </a:r>
          </a:p>
        </p:txBody>
      </p:sp>
      <p:pic>
        <p:nvPicPr>
          <p:cNvPr id="135172" name="Picture 4" descr="0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2852936"/>
            <a:ext cx="66008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General Issues in Access Control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9-25. General model of controlling access to objects.</a:t>
            </a:r>
          </a:p>
        </p:txBody>
      </p:sp>
      <p:pic>
        <p:nvPicPr>
          <p:cNvPr id="136196" name="Picture 4" descr="09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0" y="3212976"/>
            <a:ext cx="8572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 Matrix (1)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9-26. Comparison between ACLs and capabilities for protecting objects. (a) Using an ACL. </a:t>
            </a:r>
          </a:p>
        </p:txBody>
      </p:sp>
      <p:pic>
        <p:nvPicPr>
          <p:cNvPr id="140292" name="Picture 4" descr="0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2"/>
          <a:stretch>
            <a:fillRect/>
          </a:stretch>
        </p:blipFill>
        <p:spPr bwMode="auto">
          <a:xfrm>
            <a:off x="601663" y="2780928"/>
            <a:ext cx="79502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 Matrix (2)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9-26. Comparison between ACLs and capabilities for protecting objects. (b) Using capabilities.</a:t>
            </a:r>
          </a:p>
        </p:txBody>
      </p:sp>
      <p:pic>
        <p:nvPicPr>
          <p:cNvPr id="141316" name="Picture 4" descr="0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6"/>
          <a:stretch>
            <a:fillRect/>
          </a:stretch>
        </p:blipFill>
        <p:spPr bwMode="auto">
          <a:xfrm>
            <a:off x="604214" y="2924944"/>
            <a:ext cx="7954963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Domains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9-27. The hierarchical organization of </a:t>
            </a:r>
            <a:br>
              <a:rPr lang="en-US"/>
            </a:br>
            <a:r>
              <a:rPr lang="en-US"/>
              <a:t>protection domains as groups of users.</a:t>
            </a:r>
          </a:p>
        </p:txBody>
      </p:sp>
      <p:pic>
        <p:nvPicPr>
          <p:cNvPr id="144388" name="Picture 4" descr="09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52936"/>
            <a:ext cx="82470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Firewalls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9-28. A common implementation of a firewall.</a:t>
            </a:r>
          </a:p>
        </p:txBody>
      </p:sp>
      <p:pic>
        <p:nvPicPr>
          <p:cNvPr id="145412" name="Picture 4" descr="09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0" y="2564904"/>
            <a:ext cx="8345488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(1)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962650"/>
            <a:ext cx="8676456" cy="590550"/>
          </a:xfrm>
        </p:spPr>
        <p:txBody>
          <a:bodyPr/>
          <a:lstStyle/>
          <a:p>
            <a:r>
              <a:rPr lang="en-US" dirty="0"/>
              <a:t>Figure 9-29. The organization of a Java sandbox.</a:t>
            </a:r>
          </a:p>
        </p:txBody>
      </p:sp>
      <p:pic>
        <p:nvPicPr>
          <p:cNvPr id="146436" name="Picture 4" descr="09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628800"/>
            <a:ext cx="80359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(2)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9-30. (a) A sandbox. (b) A playground.</a:t>
            </a:r>
          </a:p>
        </p:txBody>
      </p:sp>
      <p:pic>
        <p:nvPicPr>
          <p:cNvPr id="150532" name="Picture 4" descr="09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492896"/>
            <a:ext cx="8316912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The Globus Security Architecture (2)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530350"/>
            <a:ext cx="8662987" cy="5022850"/>
          </a:xfrm>
        </p:spPr>
        <p:txBody>
          <a:bodyPr/>
          <a:lstStyle/>
          <a:p>
            <a:pPr algn="l">
              <a:buFontTx/>
              <a:buAutoNum type="arabicPeriod" startAt="4"/>
            </a:pPr>
            <a:r>
              <a:rPr lang="en-US" sz="3000"/>
              <a:t>Operations between entities in different domains require mutual authentication.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Global authentication replaces local authentication.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Controlling access to resources is subject to local security only.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Users can delegate rights to processes.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A group of processes in the same domain can share credentials.</a:t>
            </a:r>
          </a:p>
        </p:txBody>
      </p:sp>
    </p:spTree>
    <p:extLst>
      <p:ext uri="{BB962C8B-B14F-4D97-AF65-F5344CB8AC3E}">
        <p14:creationId xmlns:p14="http://schemas.microsoft.com/office/powerpoint/2010/main" val="3448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(3)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9-31. The principle of using Java object </a:t>
            </a:r>
            <a:br>
              <a:rPr lang="en-US"/>
            </a:br>
            <a:r>
              <a:rPr lang="en-US"/>
              <a:t>references as capabilities.</a:t>
            </a:r>
          </a:p>
        </p:txBody>
      </p:sp>
      <p:pic>
        <p:nvPicPr>
          <p:cNvPr id="151556" name="Picture 4" descr="09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564904"/>
            <a:ext cx="815975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(4)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9-32. The principle of stack introspection.</a:t>
            </a:r>
          </a:p>
        </p:txBody>
      </p:sp>
      <p:pic>
        <p:nvPicPr>
          <p:cNvPr id="152580" name="Picture 4" descr="09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420888"/>
            <a:ext cx="6107112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Establishment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9-33. The principle of Diffie-Hellman key exchange.</a:t>
            </a:r>
          </a:p>
        </p:txBody>
      </p:sp>
      <p:pic>
        <p:nvPicPr>
          <p:cNvPr id="153604" name="Picture 4" descr="09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2996952"/>
            <a:ext cx="8518525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Distribution (1)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9-34. (a) Secret-key distribution. </a:t>
            </a:r>
            <a:br>
              <a:rPr lang="en-US" dirty="0"/>
            </a:br>
            <a:r>
              <a:rPr lang="en-US" dirty="0"/>
              <a:t>[see also </a:t>
            </a:r>
            <a:r>
              <a:rPr lang="en-US" dirty="0" err="1"/>
              <a:t>Menezes</a:t>
            </a:r>
            <a:r>
              <a:rPr lang="en-US" dirty="0"/>
              <a:t> et al. (1996)].</a:t>
            </a:r>
          </a:p>
        </p:txBody>
      </p:sp>
      <p:pic>
        <p:nvPicPr>
          <p:cNvPr id="154628" name="Picture 4" descr="09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87"/>
          <a:stretch>
            <a:fillRect/>
          </a:stretch>
        </p:blipFill>
        <p:spPr bwMode="auto">
          <a:xfrm>
            <a:off x="517525" y="2780928"/>
            <a:ext cx="8278813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Distribution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9-34. (b) Public-key distribution </a:t>
            </a:r>
            <a:br>
              <a:rPr lang="en-US"/>
            </a:br>
            <a:r>
              <a:rPr lang="en-US"/>
              <a:t>[see also Menezes et al. (1996)].</a:t>
            </a:r>
          </a:p>
        </p:txBody>
      </p:sp>
      <p:pic>
        <p:nvPicPr>
          <p:cNvPr id="155652" name="Picture 4" descr="09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7"/>
          <a:stretch>
            <a:fillRect/>
          </a:stretch>
        </p:blipFill>
        <p:spPr bwMode="auto">
          <a:xfrm>
            <a:off x="460578" y="2564904"/>
            <a:ext cx="8134350" cy="39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Group Management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9-35. Securely admitting a new group member.</a:t>
            </a:r>
          </a:p>
        </p:txBody>
      </p:sp>
      <p:pic>
        <p:nvPicPr>
          <p:cNvPr id="162820" name="Picture 4" descr="09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3" y="2564904"/>
            <a:ext cx="77819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09600"/>
            <a:ext cx="6408712" cy="487363"/>
          </a:xfrm>
        </p:spPr>
        <p:txBody>
          <a:bodyPr/>
          <a:lstStyle/>
          <a:p>
            <a:r>
              <a:rPr lang="en-US" sz="2400" dirty="0"/>
              <a:t>Capabilities and Attribute Certificates (1)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970463"/>
            <a:ext cx="8748464" cy="838200"/>
          </a:xfrm>
        </p:spPr>
        <p:txBody>
          <a:bodyPr/>
          <a:lstStyle/>
          <a:p>
            <a:r>
              <a:rPr lang="en-US" dirty="0"/>
              <a:t>Figure 9-36. A capability in Amoeba.</a:t>
            </a:r>
          </a:p>
        </p:txBody>
      </p:sp>
      <p:pic>
        <p:nvPicPr>
          <p:cNvPr id="163844" name="Picture 4" descr="09-3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1450"/>
            <a:ext cx="91694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187008" cy="487363"/>
          </a:xfrm>
        </p:spPr>
        <p:txBody>
          <a:bodyPr/>
          <a:lstStyle/>
          <a:p>
            <a:r>
              <a:rPr lang="en-US" sz="2400" dirty="0"/>
              <a:t>Capabilities and Attribute Certificates (2)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9-37. Generation of a restricted capability </a:t>
            </a:r>
            <a:br>
              <a:rPr lang="en-US"/>
            </a:br>
            <a:r>
              <a:rPr lang="en-US"/>
              <a:t>from an owner capability.</a:t>
            </a:r>
          </a:p>
        </p:txBody>
      </p:sp>
      <p:pic>
        <p:nvPicPr>
          <p:cNvPr id="164868" name="Picture 4" descr="09-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459787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Delegation (1)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4" y="5064125"/>
            <a:ext cx="8709025" cy="838200"/>
          </a:xfrm>
        </p:spPr>
        <p:txBody>
          <a:bodyPr/>
          <a:lstStyle/>
          <a:p>
            <a:r>
              <a:rPr lang="en-US" dirty="0"/>
              <a:t>Figure 9-38. The general structure of </a:t>
            </a:r>
            <a:r>
              <a:rPr lang="en-US" dirty="0" smtClean="0"/>
              <a:t>a</a:t>
            </a:r>
            <a:r>
              <a:rPr lang="id-ID" dirty="0" smtClean="0"/>
              <a:t> </a:t>
            </a:r>
            <a:r>
              <a:rPr lang="en-US" dirty="0" smtClean="0"/>
              <a:t>proxy </a:t>
            </a:r>
            <a:r>
              <a:rPr lang="en-US" dirty="0"/>
              <a:t>as used for delegation.</a:t>
            </a:r>
          </a:p>
        </p:txBody>
      </p:sp>
      <p:pic>
        <p:nvPicPr>
          <p:cNvPr id="165892" name="Picture 4" descr="09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38338"/>
            <a:ext cx="8255000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Delegation (2)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559425"/>
            <a:ext cx="8251577" cy="838200"/>
          </a:xfrm>
        </p:spPr>
        <p:txBody>
          <a:bodyPr/>
          <a:lstStyle/>
          <a:p>
            <a:r>
              <a:rPr lang="en-US" dirty="0"/>
              <a:t>Figure 9-39. Using a proxy to delegate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prove </a:t>
            </a:r>
            <a:r>
              <a:rPr lang="en-US" dirty="0"/>
              <a:t>ownership of access rights.</a:t>
            </a:r>
          </a:p>
        </p:txBody>
      </p:sp>
      <p:pic>
        <p:nvPicPr>
          <p:cNvPr id="171012" name="Picture 4" descr="09-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" y="1988840"/>
            <a:ext cx="8170863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The Globus </a:t>
            </a:r>
            <a:br>
              <a:rPr lang="en-US" sz="2400" dirty="0"/>
            </a:br>
            <a:r>
              <a:rPr lang="en-US" sz="2400" dirty="0"/>
              <a:t>Security Architecture (2)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60900"/>
            <a:ext cx="2990850" cy="1892300"/>
          </a:xfrm>
        </p:spPr>
        <p:txBody>
          <a:bodyPr/>
          <a:lstStyle/>
          <a:p>
            <a:r>
              <a:rPr lang="en-US"/>
              <a:t>Figure 9-1. The Globus security architecture.</a:t>
            </a:r>
          </a:p>
        </p:txBody>
      </p:sp>
      <p:pic>
        <p:nvPicPr>
          <p:cNvPr id="78852" name="Picture 4" descr="09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293813"/>
            <a:ext cx="6029325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Control (1)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9-2. Three approaches for protection against security threats. (a) Protection against invalid operations</a:t>
            </a:r>
          </a:p>
        </p:txBody>
      </p:sp>
      <p:pic>
        <p:nvPicPr>
          <p:cNvPr id="81924" name="Picture 4" descr="0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4" b="51797"/>
          <a:stretch>
            <a:fillRect/>
          </a:stretch>
        </p:blipFill>
        <p:spPr bwMode="auto">
          <a:xfrm>
            <a:off x="1187624" y="2492896"/>
            <a:ext cx="7167562" cy="41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Control (2)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399"/>
            <a:ext cx="8267700" cy="4925715"/>
          </a:xfrm>
        </p:spPr>
        <p:txBody>
          <a:bodyPr/>
          <a:lstStyle/>
          <a:p>
            <a:r>
              <a:rPr lang="en-US" dirty="0"/>
              <a:t>Figure 9-2. Three approaches for protection against security threats. (b) Protection against unauthorized invocations.</a:t>
            </a:r>
          </a:p>
          <a:p>
            <a:endParaRPr lang="en-US" dirty="0"/>
          </a:p>
        </p:txBody>
      </p:sp>
      <p:pic>
        <p:nvPicPr>
          <p:cNvPr id="82948" name="Picture 4" descr="0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0" b="50729"/>
          <a:stretch>
            <a:fillRect/>
          </a:stretch>
        </p:blipFill>
        <p:spPr bwMode="auto">
          <a:xfrm>
            <a:off x="1763688" y="2924944"/>
            <a:ext cx="5957888" cy="36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Control (3)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9-2. Three approaches for protection against security threats.  (c) Protection against unauthorized users.</a:t>
            </a:r>
          </a:p>
        </p:txBody>
      </p:sp>
      <p:pic>
        <p:nvPicPr>
          <p:cNvPr id="83972" name="Picture 4" descr="0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t="54289" r="26718"/>
          <a:stretch>
            <a:fillRect/>
          </a:stretch>
        </p:blipFill>
        <p:spPr bwMode="auto">
          <a:xfrm>
            <a:off x="1569060" y="2852936"/>
            <a:ext cx="6067425" cy="3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Layering of Security Mechanisms (1)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9-3. The logical organization of a </a:t>
            </a:r>
            <a:br>
              <a:rPr lang="en-US"/>
            </a:br>
            <a:r>
              <a:rPr lang="en-US"/>
              <a:t>distributed system into several layers.</a:t>
            </a:r>
          </a:p>
        </p:txBody>
      </p:sp>
      <p:pic>
        <p:nvPicPr>
          <p:cNvPr id="84996" name="Picture 4" descr="09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9922"/>
            <a:ext cx="82073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224</TotalTime>
  <Words>970</Words>
  <Application>Microsoft Office PowerPoint</Application>
  <PresentationFormat>On-screen Show (4:3)</PresentationFormat>
  <Paragraphs>163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Verdana</vt:lpstr>
      <vt:lpstr>Wingdings</vt:lpstr>
      <vt:lpstr>cdb2004213l</vt:lpstr>
      <vt:lpstr>Security</vt:lpstr>
      <vt:lpstr>Security Threats, Policies, and Mechanisms</vt:lpstr>
      <vt:lpstr>Example: The Globus Security Architecture (1)</vt:lpstr>
      <vt:lpstr>Example: The Globus Security Architecture (2)</vt:lpstr>
      <vt:lpstr>Example: The Globus  Security Architecture (2)</vt:lpstr>
      <vt:lpstr>Focus of Control (1)</vt:lpstr>
      <vt:lpstr>Focus of Control (2)</vt:lpstr>
      <vt:lpstr>Focus of Control (3)</vt:lpstr>
      <vt:lpstr>Layering of Security Mechanisms (1)</vt:lpstr>
      <vt:lpstr>Layering of Security Mechanisms (2)</vt:lpstr>
      <vt:lpstr>Distribution of Security Mechanisms</vt:lpstr>
      <vt:lpstr>Cryptography (1)</vt:lpstr>
      <vt:lpstr>Cryptography (2)</vt:lpstr>
      <vt:lpstr>Symmetric Cryptosystems: DES (1)</vt:lpstr>
      <vt:lpstr>Symmetric Cryptosystems: DES (2)</vt:lpstr>
      <vt:lpstr>Symmetric Cryptosystems: DES (3)</vt:lpstr>
      <vt:lpstr>Public-Key Cryptosystems: RSA</vt:lpstr>
      <vt:lpstr>Hash Functions: MD5  (1)</vt:lpstr>
      <vt:lpstr>Hash Functions: MD5  (2)</vt:lpstr>
      <vt:lpstr>Authentication Based on a Shared Secret Key (1)</vt:lpstr>
      <vt:lpstr>Authentication Based on a Shared Secret Key (2)</vt:lpstr>
      <vt:lpstr>Authentication Based on a Shared Secret Key (3)</vt:lpstr>
      <vt:lpstr>Authentication Using a  Key Distribution Center (1)</vt:lpstr>
      <vt:lpstr>Authentication Using a  Key Distribution Center (2)</vt:lpstr>
      <vt:lpstr>Authentication Using a  Key Distribution Center (3)</vt:lpstr>
      <vt:lpstr>Authentication Using a  Key Distribution Center (4)</vt:lpstr>
      <vt:lpstr>Authentication Using a  Key Distribution Center (5)</vt:lpstr>
      <vt:lpstr>Digital Signatures (1)</vt:lpstr>
      <vt:lpstr>Digital Signatures (2)</vt:lpstr>
      <vt:lpstr>Secure Replicated Servers</vt:lpstr>
      <vt:lpstr>Example: Kerberos (1)</vt:lpstr>
      <vt:lpstr>Example: Kerberos (2)</vt:lpstr>
      <vt:lpstr>General Issues in Access Control</vt:lpstr>
      <vt:lpstr>Access Control Matrix (1)</vt:lpstr>
      <vt:lpstr>Access Control Matrix (2)</vt:lpstr>
      <vt:lpstr>Protection Domains</vt:lpstr>
      <vt:lpstr>Firewalls</vt:lpstr>
      <vt:lpstr>Protecting the Target (1)</vt:lpstr>
      <vt:lpstr>Protecting the Target (2)</vt:lpstr>
      <vt:lpstr>Protecting the Target (3)</vt:lpstr>
      <vt:lpstr>Protecting the Target (4)</vt:lpstr>
      <vt:lpstr>Key Establishment</vt:lpstr>
      <vt:lpstr>Key Distribution (1)</vt:lpstr>
      <vt:lpstr>Key Distribution (2)</vt:lpstr>
      <vt:lpstr>Secure Group Management</vt:lpstr>
      <vt:lpstr>Capabilities and Attribute Certificates (1)</vt:lpstr>
      <vt:lpstr>Capabilities and Attribute Certificates (2)</vt:lpstr>
      <vt:lpstr>Delegation (1)</vt:lpstr>
      <vt:lpstr>Delegation (2)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T410</cp:lastModifiedBy>
  <cp:revision>31</cp:revision>
  <dcterms:created xsi:type="dcterms:W3CDTF">2018-03-07T10:37:30Z</dcterms:created>
  <dcterms:modified xsi:type="dcterms:W3CDTF">2020-02-26T09:50:49Z</dcterms:modified>
</cp:coreProperties>
</file>