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2" r:id="rId3"/>
    <p:sldId id="288" r:id="rId4"/>
    <p:sldId id="261" r:id="rId5"/>
    <p:sldId id="289" r:id="rId6"/>
    <p:sldId id="291" r:id="rId7"/>
    <p:sldId id="292" r:id="rId8"/>
    <p:sldId id="293" r:id="rId9"/>
    <p:sldId id="294" r:id="rId10"/>
    <p:sldId id="285" r:id="rId11"/>
    <p:sldId id="290" r:id="rId12"/>
    <p:sldId id="283" r:id="rId13"/>
    <p:sldId id="295" r:id="rId14"/>
    <p:sldId id="286" r:id="rId15"/>
    <p:sldId id="296" r:id="rId16"/>
    <p:sldId id="297" r:id="rId17"/>
    <p:sldId id="298" r:id="rId18"/>
    <p:sldId id="299" r:id="rId19"/>
  </p:sldIdLst>
  <p:sldSz cx="9144000" cy="5143500" type="screen16x9"/>
  <p:notesSz cx="6858000" cy="9144000"/>
  <p:embeddedFontLst>
    <p:embeddedFont>
      <p:font typeface="Poppins" panose="020B060402020202020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Poppins Light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7ECD16-FFAF-4A81-8467-FA6F848070F8}">
  <a:tblStyle styleId="{BC7ECD16-FFAF-4A81-8467-FA6F848070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5813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05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772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088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488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993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836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091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997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804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69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09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04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8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22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88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92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24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44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91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  <p:sldLayoutId id="2147483661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211600" y="1584014"/>
            <a:ext cx="4720800" cy="15676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Sisa Hasil Usaha Koperasi</a:t>
            </a:r>
            <a:endParaRPr sz="440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74167" y="251719"/>
            <a:ext cx="566928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 Dasar</a:t>
            </a:r>
            <a:endParaRPr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63279" y="1054450"/>
            <a:ext cx="5852160" cy="393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663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dirty="0" err="1" smtClean="0"/>
              <a:t>Perhitungan</a:t>
            </a:r>
            <a:r>
              <a:rPr lang="en-US" sz="1800" dirty="0" smtClean="0"/>
              <a:t> SHU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dirty="0" err="1" smtClean="0"/>
              <a:t>anggota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bila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diketahui</a:t>
            </a:r>
            <a:r>
              <a:rPr lang="en-US" sz="1800" dirty="0" smtClean="0"/>
              <a:t>:</a:t>
            </a:r>
          </a:p>
          <a:p>
            <a:pPr marL="6985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smtClean="0"/>
              <a:t>SHU total </a:t>
            </a:r>
            <a:r>
              <a:rPr lang="en-US" sz="1800" dirty="0" err="1" smtClean="0"/>
              <a:t>Koperasi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tahun</a:t>
            </a:r>
            <a:r>
              <a:rPr lang="en-US" sz="1800" dirty="0" smtClean="0"/>
              <a:t> </a:t>
            </a:r>
            <a:r>
              <a:rPr lang="en-US" sz="1800" dirty="0" err="1" smtClean="0"/>
              <a:t>buku</a:t>
            </a:r>
            <a:endParaRPr lang="en-US" sz="1800" dirty="0" smtClean="0"/>
          </a:p>
          <a:p>
            <a:pPr marL="6985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err="1" smtClean="0"/>
              <a:t>Alokasi</a:t>
            </a:r>
            <a:r>
              <a:rPr lang="en-US" sz="1800" dirty="0" smtClean="0"/>
              <a:t> (</a:t>
            </a:r>
            <a:r>
              <a:rPr lang="en-US" sz="1800" dirty="0" err="1" smtClean="0"/>
              <a:t>persentase</a:t>
            </a:r>
            <a:r>
              <a:rPr lang="en-US" sz="1800" dirty="0" smtClean="0"/>
              <a:t>) </a:t>
            </a:r>
            <a:r>
              <a:rPr lang="en-US" sz="1800" dirty="0" err="1" smtClean="0"/>
              <a:t>pos-pos</a:t>
            </a:r>
            <a:r>
              <a:rPr lang="en-US" sz="1800" dirty="0" smtClean="0"/>
              <a:t> </a:t>
            </a:r>
            <a:r>
              <a:rPr lang="en-US" sz="1800" dirty="0" err="1" smtClean="0"/>
              <a:t>pembagian</a:t>
            </a:r>
            <a:r>
              <a:rPr lang="en-US" sz="1800" dirty="0" smtClean="0"/>
              <a:t> SHU</a:t>
            </a:r>
          </a:p>
          <a:p>
            <a:pPr marL="6985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smtClean="0"/>
              <a:t>Total </a:t>
            </a:r>
            <a:r>
              <a:rPr lang="en-US" sz="1800" dirty="0" err="1" smtClean="0"/>
              <a:t>simpanan</a:t>
            </a:r>
            <a:r>
              <a:rPr lang="en-US" sz="1800" dirty="0" smtClean="0"/>
              <a:t> modal </a:t>
            </a:r>
            <a:r>
              <a:rPr lang="en-US" sz="1800" dirty="0" err="1" smtClean="0"/>
              <a:t>seluruh</a:t>
            </a:r>
            <a:r>
              <a:rPr lang="en-US" sz="1800" dirty="0" smtClean="0"/>
              <a:t> </a:t>
            </a:r>
            <a:r>
              <a:rPr lang="en-US" sz="1800" dirty="0" err="1" smtClean="0"/>
              <a:t>anggota</a:t>
            </a:r>
            <a:endParaRPr lang="en-US" sz="1800" dirty="0" smtClean="0"/>
          </a:p>
          <a:p>
            <a:pPr marL="6985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smtClean="0"/>
              <a:t>Total </a:t>
            </a:r>
            <a:r>
              <a:rPr lang="en-US" sz="1800" dirty="0" err="1" smtClean="0"/>
              <a:t>seluruh</a:t>
            </a:r>
            <a:r>
              <a:rPr lang="en-US" sz="1800" dirty="0" smtClean="0"/>
              <a:t> </a:t>
            </a:r>
            <a:r>
              <a:rPr lang="en-US" sz="1800" dirty="0" err="1" smtClean="0"/>
              <a:t>transaksi</a:t>
            </a:r>
            <a:r>
              <a:rPr lang="en-US" sz="1800" dirty="0" smtClean="0"/>
              <a:t> </a:t>
            </a:r>
            <a:r>
              <a:rPr lang="en-US" sz="1800" dirty="0" err="1" smtClean="0"/>
              <a:t>usaha</a:t>
            </a:r>
            <a:r>
              <a:rPr lang="en-US" sz="1800" dirty="0" smtClean="0"/>
              <a:t> </a:t>
            </a:r>
            <a:r>
              <a:rPr lang="en-US" sz="1800" dirty="0" err="1" smtClean="0"/>
              <a:t>Koperasi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anggota</a:t>
            </a:r>
            <a:endParaRPr lang="en-US" sz="1800" dirty="0" smtClean="0"/>
          </a:p>
          <a:p>
            <a:pPr marL="6985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simpanan</a:t>
            </a:r>
            <a:r>
              <a:rPr lang="en-US" sz="1800" dirty="0" smtClean="0"/>
              <a:t> individual </a:t>
            </a:r>
            <a:r>
              <a:rPr lang="en-US" sz="1800" dirty="0" err="1" smtClean="0"/>
              <a:t>anggota</a:t>
            </a:r>
            <a:endParaRPr lang="en-US" sz="1800" dirty="0" smtClean="0"/>
          </a:p>
          <a:p>
            <a:pPr marL="6985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transaksi</a:t>
            </a:r>
            <a:r>
              <a:rPr lang="en-US" sz="1800" dirty="0" smtClean="0"/>
              <a:t> individual </a:t>
            </a:r>
            <a:r>
              <a:rPr lang="en-US" sz="1800" dirty="0" err="1" smtClean="0"/>
              <a:t>anggota</a:t>
            </a:r>
            <a:r>
              <a:rPr lang="en-US" sz="1800" dirty="0" smtClean="0"/>
              <a:t> </a:t>
            </a:r>
            <a:r>
              <a:rPr lang="en-US" sz="1800" dirty="0" err="1" smtClean="0"/>
              <a:t>atas</a:t>
            </a:r>
            <a:r>
              <a:rPr lang="en-US" sz="1800" dirty="0" smtClean="0"/>
              <a:t> </a:t>
            </a:r>
            <a:r>
              <a:rPr lang="en-US" sz="1800" dirty="0" err="1" smtClean="0"/>
              <a:t>Koperasi</a:t>
            </a:r>
            <a:endParaRPr lang="en-US" sz="1800" dirty="0" smtClean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0237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74167" y="251719"/>
            <a:ext cx="566928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 Pembagian SHU</a:t>
            </a:r>
            <a:endParaRPr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63279" y="1054450"/>
            <a:ext cx="5852160" cy="393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663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dirty="0" smtClean="0"/>
              <a:t>SHU </a:t>
            </a:r>
            <a:r>
              <a:rPr lang="en-US" sz="1800" dirty="0" err="1" smtClean="0"/>
              <a:t>Koperasi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dibagikan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:</a:t>
            </a:r>
          </a:p>
          <a:p>
            <a:pPr marL="685800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1800" dirty="0" err="1" smtClean="0"/>
              <a:t>Cadangan</a:t>
            </a:r>
            <a:r>
              <a:rPr lang="en-US" sz="1800" dirty="0" smtClean="0"/>
              <a:t> </a:t>
            </a:r>
            <a:r>
              <a:rPr lang="en-US" sz="1800" dirty="0" err="1" smtClean="0"/>
              <a:t>Koperasi</a:t>
            </a:r>
            <a:endParaRPr lang="en-US" sz="1800" dirty="0" smtClean="0"/>
          </a:p>
          <a:p>
            <a:pPr marL="685800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1800" dirty="0" smtClean="0"/>
              <a:t>Dana </a:t>
            </a:r>
            <a:r>
              <a:rPr lang="en-US" sz="1800" dirty="0" err="1" smtClean="0"/>
              <a:t>pengurus</a:t>
            </a:r>
            <a:r>
              <a:rPr lang="en-US" sz="1800" dirty="0" smtClean="0"/>
              <a:t>/</a:t>
            </a:r>
            <a:r>
              <a:rPr lang="en-US" sz="1800" dirty="0" err="1" smtClean="0"/>
              <a:t>pengelola</a:t>
            </a:r>
            <a:r>
              <a:rPr lang="en-US" sz="1800" dirty="0" smtClean="0"/>
              <a:t> </a:t>
            </a:r>
            <a:r>
              <a:rPr lang="en-US" sz="1800" dirty="0" err="1" smtClean="0"/>
              <a:t>koperasi</a:t>
            </a:r>
            <a:endParaRPr lang="en-US" sz="1800" dirty="0" smtClean="0"/>
          </a:p>
          <a:p>
            <a:pPr marL="685800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1800" dirty="0" smtClean="0"/>
              <a:t>Dana </a:t>
            </a:r>
            <a:r>
              <a:rPr lang="en-US" sz="1800" dirty="0" err="1" smtClean="0"/>
              <a:t>pengawas</a:t>
            </a:r>
            <a:endParaRPr lang="en-US" sz="1800" dirty="0" smtClean="0"/>
          </a:p>
          <a:p>
            <a:pPr marL="685800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1800" dirty="0" err="1" smtClean="0"/>
              <a:t>Jasa</a:t>
            </a:r>
            <a:r>
              <a:rPr lang="en-US" sz="1800" dirty="0" smtClean="0"/>
              <a:t> modal </a:t>
            </a:r>
            <a:r>
              <a:rPr lang="en-US" sz="1800" dirty="0" err="1" smtClean="0"/>
              <a:t>anggota</a:t>
            </a:r>
            <a:endParaRPr lang="en-US" sz="1800" dirty="0" smtClean="0"/>
          </a:p>
          <a:p>
            <a:pPr marL="685800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1800" dirty="0" err="1" smtClean="0"/>
              <a:t>Jasa</a:t>
            </a:r>
            <a:r>
              <a:rPr lang="en-US" sz="1800" dirty="0" smtClean="0"/>
              <a:t> </a:t>
            </a:r>
            <a:r>
              <a:rPr lang="en-US" sz="1800" dirty="0" err="1" smtClean="0"/>
              <a:t>usaha</a:t>
            </a:r>
            <a:r>
              <a:rPr lang="en-US" sz="1800" dirty="0" smtClean="0"/>
              <a:t> </a:t>
            </a:r>
            <a:r>
              <a:rPr lang="en-US" sz="1800" dirty="0" err="1" smtClean="0"/>
              <a:t>anggota</a:t>
            </a:r>
            <a:endParaRPr lang="en-US" sz="1800" dirty="0" smtClean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1800" dirty="0"/>
              <a:t>Dana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Koperasi</a:t>
            </a:r>
            <a:endParaRPr lang="en-US" sz="1800" dirty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1800" dirty="0"/>
              <a:t>Dana </a:t>
            </a:r>
            <a:r>
              <a:rPr lang="en-US" sz="1800" dirty="0" err="1" smtClean="0"/>
              <a:t>sosial</a:t>
            </a:r>
            <a:endParaRPr lang="en-US" sz="1800" dirty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1800" dirty="0"/>
              <a:t>Dana </a:t>
            </a:r>
            <a:r>
              <a:rPr lang="en-US" sz="1800" dirty="0" err="1" smtClean="0"/>
              <a:t>pembangunan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endParaRPr lang="en-US" sz="1800" dirty="0"/>
          </a:p>
          <a:p>
            <a:pPr marL="347663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dirty="0" err="1" smtClean="0"/>
              <a:t>Persentase</a:t>
            </a:r>
            <a:r>
              <a:rPr lang="en-US" sz="1800" dirty="0" smtClean="0"/>
              <a:t> </a:t>
            </a:r>
            <a:r>
              <a:rPr lang="en-US" sz="1800" dirty="0" err="1" smtClean="0"/>
              <a:t>pembagian</a:t>
            </a:r>
            <a:r>
              <a:rPr lang="en-US" sz="1800" dirty="0" smtClean="0"/>
              <a:t> </a:t>
            </a:r>
            <a:r>
              <a:rPr lang="en-US" sz="1800" dirty="0" err="1" smtClean="0"/>
              <a:t>masing-masing</a:t>
            </a:r>
            <a:r>
              <a:rPr lang="en-US" sz="1800" dirty="0" smtClean="0"/>
              <a:t> </a:t>
            </a:r>
            <a:r>
              <a:rPr lang="en-US" sz="1800" dirty="0" err="1" smtClean="0"/>
              <a:t>pos</a:t>
            </a:r>
            <a:r>
              <a:rPr lang="en-US" sz="1800" dirty="0" smtClean="0"/>
              <a:t> </a:t>
            </a:r>
            <a:r>
              <a:rPr lang="en-US" sz="1800" dirty="0" err="1" smtClean="0"/>
              <a:t>diatur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Rapat</a:t>
            </a:r>
            <a:r>
              <a:rPr lang="en-US" sz="1800" dirty="0" smtClean="0"/>
              <a:t> </a:t>
            </a:r>
            <a:r>
              <a:rPr lang="en-US" sz="1800" dirty="0" err="1" smtClean="0"/>
              <a:t>Anggota</a:t>
            </a:r>
            <a:r>
              <a:rPr lang="en-US" sz="1800" dirty="0" smtClean="0"/>
              <a:t> </a:t>
            </a:r>
            <a:r>
              <a:rPr lang="en-US" sz="1800" dirty="0" err="1" smtClean="0"/>
              <a:t>Tahunan</a:t>
            </a:r>
            <a:endParaRPr lang="en-US" sz="1800" dirty="0" smtClean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6056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ctrTitle" idx="4294967295"/>
          </p:nvPr>
        </p:nvSpPr>
        <p:spPr>
          <a:xfrm>
            <a:off x="1862667" y="3314179"/>
            <a:ext cx="5520266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Perhitungan SHU</a:t>
            </a:r>
            <a:endParaRPr sz="440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207" name="Google Shape;207;p20"/>
          <p:cNvGrpSpPr/>
          <p:nvPr/>
        </p:nvGrpSpPr>
        <p:grpSpPr>
          <a:xfrm>
            <a:off x="3952298" y="309004"/>
            <a:ext cx="1738561" cy="1738545"/>
            <a:chOff x="6643075" y="3664250"/>
            <a:chExt cx="407950" cy="407975"/>
          </a:xfrm>
          <a:solidFill>
            <a:srgbClr val="FF0000"/>
          </a:solidFill>
        </p:grpSpPr>
        <p:sp>
          <p:nvSpPr>
            <p:cNvPr id="208" name="Google Shape;208;p2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ln>
              <a:solidFill>
                <a:srgbClr val="002060"/>
              </a:solidFill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ln>
              <a:solidFill>
                <a:srgbClr val="002060"/>
              </a:solidFill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20"/>
          <p:cNvGrpSpPr/>
          <p:nvPr/>
        </p:nvGrpSpPr>
        <p:grpSpPr>
          <a:xfrm rot="-587313">
            <a:off x="3850121" y="2274317"/>
            <a:ext cx="714809" cy="714768"/>
            <a:chOff x="576250" y="4319400"/>
            <a:chExt cx="442075" cy="442050"/>
          </a:xfrm>
          <a:solidFill>
            <a:srgbClr val="FFFF00"/>
          </a:solidFill>
        </p:grpSpPr>
        <p:sp>
          <p:nvSpPr>
            <p:cNvPr id="211" name="Google Shape;211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0"/>
          <p:cNvSpPr/>
          <p:nvPr/>
        </p:nvSpPr>
        <p:spPr>
          <a:xfrm>
            <a:off x="3536507" y="710554"/>
            <a:ext cx="271742" cy="25947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 rot="2697553">
            <a:off x="5327282" y="2038984"/>
            <a:ext cx="412519" cy="39388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5653628" y="1814107"/>
            <a:ext cx="165205" cy="15781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1280074">
            <a:off x="3348230" y="1493219"/>
            <a:ext cx="165200" cy="1577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843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74167" y="251719"/>
            <a:ext cx="566928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Rumus SHU</a:t>
            </a:r>
            <a:endParaRPr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84527" y="1100940"/>
            <a:ext cx="3657600" cy="40011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err="1" smtClean="0">
                <a:latin typeface="Poppins Light" panose="020B0604020202020204" charset="0"/>
                <a:cs typeface="Poppins Light" panose="020B0604020202020204" charset="0"/>
              </a:rPr>
              <a:t>Jasa</a:t>
            </a:r>
            <a:r>
              <a:rPr lang="en-US" sz="2000" dirty="0" smtClean="0">
                <a:latin typeface="Poppins Light" panose="020B0604020202020204" charset="0"/>
                <a:cs typeface="Poppins Light" panose="020B0604020202020204" charset="0"/>
              </a:rPr>
              <a:t> Modal </a:t>
            </a:r>
            <a:r>
              <a:rPr lang="en-US" sz="2000" dirty="0" err="1" smtClean="0">
                <a:latin typeface="Poppins Light" panose="020B0604020202020204" charset="0"/>
                <a:cs typeface="Poppins Light" panose="020B0604020202020204" charset="0"/>
              </a:rPr>
              <a:t>Anggota</a:t>
            </a:r>
            <a:r>
              <a:rPr lang="en-US" sz="2000" dirty="0" smtClean="0">
                <a:latin typeface="Poppins Light" panose="020B0604020202020204" charset="0"/>
                <a:cs typeface="Poppins Light" panose="020B0604020202020204" charset="0"/>
              </a:rPr>
              <a:t> (JMA):</a:t>
            </a:r>
            <a:endParaRPr lang="en-US" sz="20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4524" y="2605858"/>
            <a:ext cx="3657600" cy="40011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err="1" smtClean="0">
                <a:latin typeface="Poppins Light" panose="020B0604020202020204" charset="0"/>
                <a:cs typeface="Poppins Light" panose="020B0604020202020204" charset="0"/>
              </a:rPr>
              <a:t>Jasa</a:t>
            </a:r>
            <a:r>
              <a:rPr lang="en-US" sz="2000" dirty="0" smtClean="0">
                <a:latin typeface="Poppins Light" panose="020B0604020202020204" charset="0"/>
                <a:cs typeface="Poppins Light" panose="020B0604020202020204" charset="0"/>
              </a:rPr>
              <a:t> Usaha </a:t>
            </a:r>
            <a:r>
              <a:rPr lang="en-US" sz="2000" dirty="0" err="1" smtClean="0">
                <a:latin typeface="Poppins Light" panose="020B0604020202020204" charset="0"/>
                <a:cs typeface="Poppins Light" panose="020B0604020202020204" charset="0"/>
              </a:rPr>
              <a:t>Anggota</a:t>
            </a:r>
            <a:r>
              <a:rPr lang="en-US" sz="2000" dirty="0" smtClean="0">
                <a:latin typeface="Poppins Light" panose="020B0604020202020204" charset="0"/>
                <a:cs typeface="Poppins Light" panose="020B0604020202020204" charset="0"/>
              </a:rPr>
              <a:t> (JUA):</a:t>
            </a:r>
            <a:endParaRPr lang="en-US" sz="20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4524" y="4184717"/>
            <a:ext cx="3657600" cy="400110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 err="1" smtClean="0">
                <a:latin typeface="Poppins Light" panose="020B0604020202020204" charset="0"/>
                <a:cs typeface="Poppins Light" panose="020B0604020202020204" charset="0"/>
              </a:rPr>
              <a:t>Jasa</a:t>
            </a:r>
            <a:r>
              <a:rPr lang="en-US" sz="2000" dirty="0" smtClean="0">
                <a:latin typeface="Poppins Light" panose="020B0604020202020204" charset="0"/>
                <a:cs typeface="Poppins Light" panose="020B0604020202020204" charset="0"/>
              </a:rPr>
              <a:t> </a:t>
            </a:r>
            <a:r>
              <a:rPr lang="en-US" sz="2000" dirty="0" err="1" smtClean="0">
                <a:latin typeface="Poppins Light" panose="020B0604020202020204" charset="0"/>
                <a:cs typeface="Poppins Light" panose="020B0604020202020204" charset="0"/>
              </a:rPr>
              <a:t>Anggota</a:t>
            </a:r>
            <a:r>
              <a:rPr lang="en-US" sz="2000" dirty="0" smtClean="0">
                <a:latin typeface="Poppins Light" panose="020B0604020202020204" charset="0"/>
                <a:cs typeface="Poppins Light" panose="020B0604020202020204" charset="0"/>
              </a:rPr>
              <a:t> = JMA + JUA</a:t>
            </a:r>
            <a:endParaRPr lang="en-US" sz="20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28600" y="1724115"/>
                <a:ext cx="5577840" cy="645561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cs typeface="Poppins Light" panose="020B0604020202020204" charset="0"/>
                        </a:rPr>
                        <m:t>𝑱𝑴𝑨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cs typeface="Poppins Light" panose="020B0604020202020204" charset="0"/>
                        </a:rPr>
                        <m:t>=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cs typeface="Poppins Light" panose="020B060402020202020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𝑴𝒐𝒅𝒂𝒍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 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𝑨𝒏𝒈𝒈𝒐𝒕𝒂</m:t>
                              </m:r>
                            </m:num>
                            <m:den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𝑻𝒐𝒕𝒂𝒍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 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𝑴𝒐𝒅𝒂𝒍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 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𝑲𝒐𝒑𝒆𝒓𝒂𝒔𝒊</m:t>
                              </m:r>
                            </m:den>
                          </m:f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 Light" panose="020B0604020202020204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 Light" panose="020B0604020202020204" charset="0"/>
                        </a:rPr>
                        <m:t>𝑺𝑯𝑼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 Light" panose="020B0604020202020204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 Light" panose="020B0604020202020204" charset="0"/>
                        </a:rPr>
                        <m:t>𝑱𝒂𝒔𝒂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 Light" panose="020B0604020202020204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 Light" panose="020B0604020202020204" charset="0"/>
                        </a:rPr>
                        <m:t>𝑴𝒐𝒅𝒂𝒍</m:t>
                      </m:r>
                    </m:oMath>
                  </m:oMathPara>
                </a14:m>
                <a:endParaRPr lang="en-US" sz="1600" b="1" dirty="0">
                  <a:latin typeface="Poppins Light" panose="020B0604020202020204" charset="0"/>
                  <a:cs typeface="Poppins Light" panose="020B060402020202020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24115"/>
                <a:ext cx="5577840" cy="6455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28600" y="3214406"/>
                <a:ext cx="5577840" cy="645561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cs typeface="Poppins Light" panose="020B0604020202020204" charset="0"/>
                        </a:rPr>
                        <m:t>𝑱𝑼𝑨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cs typeface="Poppins Light" panose="020B0604020202020204" charset="0"/>
                        </a:rPr>
                        <m:t>=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cs typeface="Poppins Light" panose="020B060402020202020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𝑻𝒓𝒂𝒏𝒔𝒂𝒌𝒔𝒊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 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𝑨𝒏𝒈𝒈𝒐𝒕𝒂</m:t>
                              </m:r>
                            </m:num>
                            <m:den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𝑻𝒐𝒕𝒂𝒍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 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𝑻𝒓𝒂𝒏𝒔𝒂𝒌𝒔𝒊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 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cs typeface="Poppins Light" panose="020B0604020202020204" charset="0"/>
                                </a:rPr>
                                <m:t>𝑲𝒐𝒑𝒆𝒓𝒂𝒔𝒊</m:t>
                              </m:r>
                            </m:den>
                          </m:f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 Light" panose="020B0604020202020204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 Light" panose="020B0604020202020204" charset="0"/>
                        </a:rPr>
                        <m:t>𝑺𝑯𝑼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 Light" panose="020B0604020202020204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 Light" panose="020B0604020202020204" charset="0"/>
                        </a:rPr>
                        <m:t>𝑱𝒂𝒔𝒂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 Light" panose="020B0604020202020204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Poppins Light" panose="020B0604020202020204" charset="0"/>
                        </a:rPr>
                        <m:t>𝑼𝒔𝒂𝒉𝒂</m:t>
                      </m:r>
                    </m:oMath>
                  </m:oMathPara>
                </a14:m>
                <a:endParaRPr lang="en-US" sz="1600" b="1" dirty="0">
                  <a:latin typeface="Poppins Light" panose="020B0604020202020204" charset="0"/>
                  <a:cs typeface="Poppins Light" panose="020B060402020202020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14406"/>
                <a:ext cx="5577840" cy="6455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76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 idx="4294967295"/>
          </p:nvPr>
        </p:nvSpPr>
        <p:spPr>
          <a:xfrm>
            <a:off x="4219295" y="4425244"/>
            <a:ext cx="3657600" cy="7182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Contoh</a:t>
            </a:r>
            <a:r>
              <a:rPr lang="en-US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Perhitungan</a:t>
            </a:r>
            <a:endParaRPr sz="240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4" name="Google Shape;264;p2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999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74167" y="251719"/>
            <a:ext cx="566928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Kasus 1</a:t>
            </a:r>
            <a:endParaRPr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63279" y="1054450"/>
            <a:ext cx="5852160" cy="393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663" lvl="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data </a:t>
            </a:r>
            <a:r>
              <a:rPr lang="en-US" dirty="0" err="1" smtClean="0"/>
              <a:t>Koperasi</a:t>
            </a:r>
            <a:r>
              <a:rPr lang="en-US" dirty="0" smtClean="0"/>
              <a:t> </a:t>
            </a:r>
            <a:r>
              <a:rPr lang="en-US" dirty="0" err="1" smtClean="0"/>
              <a:t>simpa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pinjam</a:t>
            </a:r>
            <a:r>
              <a:rPr lang="en-US" dirty="0" smtClean="0"/>
              <a:t> ABB</a:t>
            </a:r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  <a:tabLst>
                <a:tab pos="3200400" algn="l"/>
              </a:tabLst>
            </a:pP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	</a:t>
            </a:r>
            <a:r>
              <a:rPr lang="en-US" dirty="0" err="1" smtClean="0"/>
              <a:t>Rp</a:t>
            </a:r>
            <a:r>
              <a:rPr lang="en-US" dirty="0" smtClean="0"/>
              <a:t> 72 </a:t>
            </a:r>
            <a:r>
              <a:rPr lang="en-US" dirty="0" err="1" smtClean="0"/>
              <a:t>juta</a:t>
            </a:r>
            <a:endParaRPr lang="en-US" dirty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  <a:tabLst>
                <a:tab pos="3200400" algn="l"/>
              </a:tabLst>
            </a:pPr>
            <a:r>
              <a:rPr lang="en-US" dirty="0" smtClean="0"/>
              <a:t>SHU	</a:t>
            </a:r>
            <a:r>
              <a:rPr lang="en-US" dirty="0" err="1" smtClean="0"/>
              <a:t>Rp</a:t>
            </a:r>
            <a:r>
              <a:rPr lang="en-US" dirty="0" smtClean="0"/>
              <a:t> 60 </a:t>
            </a:r>
            <a:r>
              <a:rPr lang="en-US" dirty="0" err="1" smtClean="0"/>
              <a:t>juta</a:t>
            </a:r>
            <a:endParaRPr lang="en-US" dirty="0" smtClean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  <a:tabLst>
                <a:tab pos="3200400" algn="l"/>
              </a:tabLst>
            </a:pPr>
            <a:r>
              <a:rPr lang="en-US" dirty="0" err="1" smtClean="0"/>
              <a:t>Simpanan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	</a:t>
            </a:r>
            <a:r>
              <a:rPr lang="en-US" dirty="0" err="1" smtClean="0"/>
              <a:t>Rp</a:t>
            </a:r>
            <a:r>
              <a:rPr lang="en-US" dirty="0" smtClean="0"/>
              <a:t> 18 </a:t>
            </a:r>
            <a:r>
              <a:rPr lang="en-US" dirty="0" err="1" smtClean="0"/>
              <a:t>juta</a:t>
            </a:r>
            <a:endParaRPr lang="en-US" dirty="0" smtClean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  <a:tabLst>
                <a:tab pos="3200400" algn="l"/>
              </a:tabLst>
            </a:pPr>
            <a:r>
              <a:rPr lang="en-US" dirty="0" err="1" smtClean="0"/>
              <a:t>Simpanan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	</a:t>
            </a:r>
            <a:r>
              <a:rPr lang="en-US" dirty="0" err="1" smtClean="0"/>
              <a:t>Rp</a:t>
            </a:r>
            <a:r>
              <a:rPr lang="en-US" dirty="0" smtClean="0"/>
              <a:t> 30 </a:t>
            </a:r>
            <a:r>
              <a:rPr lang="en-US" dirty="0" err="1" smtClean="0"/>
              <a:t>juta</a:t>
            </a:r>
            <a:endParaRPr lang="en-US" dirty="0" smtClean="0"/>
          </a:p>
          <a:p>
            <a:pPr marL="347663" lvl="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dirty="0" err="1" smtClean="0"/>
              <a:t>Pos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SHU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modal 40%,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30%, </a:t>
            </a:r>
            <a:r>
              <a:rPr lang="en-US" dirty="0" err="1" smtClean="0"/>
              <a:t>cadangan</a:t>
            </a:r>
            <a:r>
              <a:rPr lang="en-US" dirty="0" smtClean="0"/>
              <a:t> </a:t>
            </a:r>
            <a:r>
              <a:rPr lang="en-US" dirty="0" err="1" smtClean="0"/>
              <a:t>koperasi</a:t>
            </a:r>
            <a:r>
              <a:rPr lang="en-US" dirty="0" smtClean="0"/>
              <a:t> 20% </a:t>
            </a:r>
            <a:r>
              <a:rPr lang="en-US" dirty="0" err="1" smtClean="0"/>
              <a:t>dan</a:t>
            </a:r>
            <a:r>
              <a:rPr lang="en-US" dirty="0" smtClean="0"/>
              <a:t> dana </a:t>
            </a:r>
            <a:r>
              <a:rPr lang="en-US" dirty="0" err="1" smtClean="0"/>
              <a:t>pendidikan</a:t>
            </a:r>
            <a:r>
              <a:rPr lang="en-US" dirty="0" smtClean="0"/>
              <a:t> 10%</a:t>
            </a:r>
          </a:p>
          <a:p>
            <a:pPr marL="360363" lvl="0" indent="-342900"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dirty="0" err="1" smtClean="0"/>
              <a:t>Hitunglah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SHU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endParaRPr lang="en-US" dirty="0" smtClean="0"/>
          </a:p>
          <a:p>
            <a:pPr marL="360363" lvl="0" indent="-342900"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dirty="0" smtClean="0"/>
              <a:t>Dini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simpanan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0,5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simpanan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2 </a:t>
            </a:r>
            <a:r>
              <a:rPr lang="en-US" dirty="0" err="1" smtClean="0"/>
              <a:t>juta</a:t>
            </a:r>
            <a:r>
              <a:rPr lang="en-US" dirty="0" smtClean="0"/>
              <a:t>.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Dini di </a:t>
            </a:r>
            <a:r>
              <a:rPr lang="en-US" dirty="0" err="1" smtClean="0"/>
              <a:t>koperasi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0.7 </a:t>
            </a:r>
            <a:r>
              <a:rPr lang="en-US" dirty="0" err="1" smtClean="0"/>
              <a:t>juta</a:t>
            </a:r>
            <a:r>
              <a:rPr lang="en-US" dirty="0" smtClean="0"/>
              <a:t>. </a:t>
            </a:r>
            <a:r>
              <a:rPr lang="en-US" dirty="0" err="1" smtClean="0"/>
              <a:t>Hitunglah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SHU yang </a:t>
            </a:r>
            <a:r>
              <a:rPr lang="en-US" dirty="0" err="1" smtClean="0"/>
              <a:t>diterima</a:t>
            </a:r>
            <a:r>
              <a:rPr lang="en-US" dirty="0" smtClean="0"/>
              <a:t> Dini </a:t>
            </a:r>
            <a:endParaRPr lang="en-US" dirty="0" smtClean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8122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74167" y="251719"/>
            <a:ext cx="566928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Solusi Kasus 1 </a:t>
            </a:r>
            <a:endParaRPr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63279" y="1054450"/>
            <a:ext cx="5852160" cy="393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03212" lvl="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SHU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r>
              <a:rPr lang="en-US" dirty="0" smtClean="0"/>
              <a:t>:</a:t>
            </a:r>
          </a:p>
          <a:p>
            <a:pPr marL="17462" lvl="0" indent="0">
              <a:buClr>
                <a:srgbClr val="FF0000"/>
              </a:buClr>
              <a:buSzPct val="85000"/>
              <a:buNone/>
            </a:pPr>
            <a:endParaRPr lang="en-US" dirty="0" smtClean="0"/>
          </a:p>
          <a:p>
            <a:pPr marL="17462" lvl="0" indent="0">
              <a:buClr>
                <a:srgbClr val="FF0000"/>
              </a:buClr>
              <a:buSzPct val="85000"/>
              <a:buNone/>
            </a:pPr>
            <a:endParaRPr lang="en-US" dirty="0"/>
          </a:p>
          <a:p>
            <a:pPr marL="17462" lvl="0" indent="0">
              <a:buClr>
                <a:srgbClr val="FF0000"/>
              </a:buClr>
              <a:buSzPct val="85000"/>
              <a:buNone/>
            </a:pPr>
            <a:endParaRPr lang="en-US" dirty="0" smtClean="0"/>
          </a:p>
          <a:p>
            <a:pPr marL="17462" lvl="0" indent="0">
              <a:buClr>
                <a:srgbClr val="FF0000"/>
              </a:buClr>
              <a:buSzPct val="85000"/>
              <a:buNone/>
            </a:pPr>
            <a:endParaRPr lang="en-US" dirty="0"/>
          </a:p>
          <a:p>
            <a:pPr marL="303212" lvl="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dirty="0" smtClean="0"/>
              <a:t>SHU Dini</a:t>
            </a:r>
          </a:p>
          <a:p>
            <a:pPr marL="576263" lvl="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400" dirty="0" err="1" smtClean="0"/>
              <a:t>Hitung</a:t>
            </a:r>
            <a:r>
              <a:rPr lang="en-US" sz="1400" dirty="0" smtClean="0"/>
              <a:t> JMA: (</a:t>
            </a:r>
            <a:r>
              <a:rPr lang="es-ES" sz="1400" dirty="0" err="1"/>
              <a:t>simpanan</a:t>
            </a:r>
            <a:r>
              <a:rPr lang="es-ES" sz="1400" dirty="0"/>
              <a:t> </a:t>
            </a:r>
            <a:r>
              <a:rPr lang="es-ES" sz="1400" dirty="0" err="1"/>
              <a:t>anggota</a:t>
            </a:r>
            <a:r>
              <a:rPr lang="es-ES" sz="1400" dirty="0"/>
              <a:t> : </a:t>
            </a:r>
            <a:r>
              <a:rPr lang="es-ES" sz="1400" dirty="0" smtClean="0"/>
              <a:t>total </a:t>
            </a:r>
            <a:r>
              <a:rPr lang="es-ES" sz="1400" dirty="0" err="1" smtClean="0"/>
              <a:t>simpanan</a:t>
            </a:r>
            <a:r>
              <a:rPr lang="es-ES" sz="1400" dirty="0" smtClean="0"/>
              <a:t>) </a:t>
            </a:r>
            <a:r>
              <a:rPr lang="es-ES" sz="1400" dirty="0"/>
              <a:t>x </a:t>
            </a:r>
            <a:r>
              <a:rPr lang="es-ES" sz="1400" dirty="0" smtClean="0"/>
              <a:t>jasa modal</a:t>
            </a:r>
          </a:p>
          <a:p>
            <a:pPr marL="576263" lvl="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400" dirty="0" smtClean="0"/>
              <a:t>JMA = (2,5 </a:t>
            </a:r>
            <a:r>
              <a:rPr lang="en-US" sz="1400" dirty="0" err="1" smtClean="0"/>
              <a:t>juta</a:t>
            </a:r>
            <a:r>
              <a:rPr lang="en-US" sz="1400" dirty="0" smtClean="0"/>
              <a:t> : 48 </a:t>
            </a:r>
            <a:r>
              <a:rPr lang="en-US" sz="1400" dirty="0" err="1" smtClean="0"/>
              <a:t>juta</a:t>
            </a:r>
            <a:r>
              <a:rPr lang="en-US" sz="1400" dirty="0" smtClean="0"/>
              <a:t>) x 24 </a:t>
            </a:r>
            <a:r>
              <a:rPr lang="en-US" sz="1400" dirty="0" err="1" smtClean="0"/>
              <a:t>juta</a:t>
            </a:r>
            <a:r>
              <a:rPr lang="en-US" sz="1400" dirty="0" smtClean="0"/>
              <a:t> = 1,25 </a:t>
            </a:r>
            <a:r>
              <a:rPr lang="en-US" sz="1400" dirty="0" err="1" smtClean="0"/>
              <a:t>juta</a:t>
            </a:r>
            <a:endParaRPr lang="en-US" sz="1400" dirty="0" smtClean="0"/>
          </a:p>
          <a:p>
            <a:pPr marL="576263" lvl="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400" dirty="0" err="1" smtClean="0"/>
              <a:t>Hitung</a:t>
            </a:r>
            <a:r>
              <a:rPr lang="en-US" sz="1400" dirty="0" smtClean="0"/>
              <a:t> JUA: (</a:t>
            </a:r>
            <a:r>
              <a:rPr lang="en-US" sz="1400" dirty="0" err="1" smtClean="0"/>
              <a:t>transaksi</a:t>
            </a:r>
            <a:r>
              <a:rPr lang="en-US" sz="1400" dirty="0" smtClean="0"/>
              <a:t> </a:t>
            </a:r>
            <a:r>
              <a:rPr lang="en-US" sz="1400" dirty="0" err="1" smtClean="0"/>
              <a:t>anggota</a:t>
            </a:r>
            <a:r>
              <a:rPr lang="en-US" sz="1400" dirty="0" smtClean="0"/>
              <a:t>: total </a:t>
            </a:r>
            <a:r>
              <a:rPr lang="en-US" sz="1400" dirty="0" err="1" smtClean="0"/>
              <a:t>pendapatan</a:t>
            </a:r>
            <a:r>
              <a:rPr lang="en-US" sz="1400" dirty="0" smtClean="0"/>
              <a:t>) x </a:t>
            </a:r>
            <a:r>
              <a:rPr lang="en-US" sz="1400" dirty="0" err="1" smtClean="0"/>
              <a:t>jasa</a:t>
            </a:r>
            <a:r>
              <a:rPr lang="en-US" sz="1400" dirty="0" smtClean="0"/>
              <a:t> </a:t>
            </a:r>
            <a:r>
              <a:rPr lang="en-US" sz="1400" dirty="0" err="1" smtClean="0"/>
              <a:t>usaha</a:t>
            </a:r>
            <a:endParaRPr lang="en-US" sz="1400" dirty="0" smtClean="0"/>
          </a:p>
          <a:p>
            <a:pPr marL="576263" lvl="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400" dirty="0" smtClean="0"/>
              <a:t>JUA = (0.7 </a:t>
            </a:r>
            <a:r>
              <a:rPr lang="en-US" sz="1400" dirty="0" err="1" smtClean="0"/>
              <a:t>juta</a:t>
            </a:r>
            <a:r>
              <a:rPr lang="en-US" sz="1400" dirty="0" smtClean="0"/>
              <a:t>: 72 </a:t>
            </a:r>
            <a:r>
              <a:rPr lang="en-US" sz="1400" dirty="0" err="1" smtClean="0"/>
              <a:t>juta</a:t>
            </a:r>
            <a:r>
              <a:rPr lang="en-US" sz="1400" dirty="0" smtClean="0"/>
              <a:t>) x 18 </a:t>
            </a:r>
            <a:r>
              <a:rPr lang="en-US" sz="1400" dirty="0" err="1" smtClean="0"/>
              <a:t>juta</a:t>
            </a:r>
            <a:r>
              <a:rPr lang="en-US" sz="1400" dirty="0" smtClean="0"/>
              <a:t> = 0,175 </a:t>
            </a:r>
            <a:r>
              <a:rPr lang="en-US" sz="1400" dirty="0" err="1" smtClean="0"/>
              <a:t>juta</a:t>
            </a:r>
            <a:endParaRPr lang="en-US" sz="1400" dirty="0" smtClean="0"/>
          </a:p>
          <a:p>
            <a:pPr marL="576263" lvl="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400" dirty="0" smtClean="0"/>
              <a:t>SHU Dini = JMA + JUA = 1,25 </a:t>
            </a:r>
            <a:r>
              <a:rPr lang="en-US" sz="1400" dirty="0" err="1" smtClean="0"/>
              <a:t>juta</a:t>
            </a:r>
            <a:r>
              <a:rPr lang="en-US" sz="1400" dirty="0" smtClean="0"/>
              <a:t> + 0.175 </a:t>
            </a:r>
            <a:r>
              <a:rPr lang="en-US" sz="1400" dirty="0" err="1" smtClean="0"/>
              <a:t>juta</a:t>
            </a:r>
            <a:r>
              <a:rPr lang="en-US" sz="1400" dirty="0" smtClean="0"/>
              <a:t> = 1,425 </a:t>
            </a:r>
            <a:r>
              <a:rPr lang="en-US" sz="1400" dirty="0" err="1" smtClean="0"/>
              <a:t>juta</a:t>
            </a:r>
            <a:endParaRPr lang="en-US" sz="1400" dirty="0" smtClean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749811"/>
              </p:ext>
            </p:extLst>
          </p:nvPr>
        </p:nvGraphicFramePr>
        <p:xfrm>
          <a:off x="598245" y="1475224"/>
          <a:ext cx="4106545" cy="1257093"/>
        </p:xfrm>
        <a:graphic>
          <a:graphicData uri="http://schemas.openxmlformats.org/drawingml/2006/table">
            <a:tbl>
              <a:tblPr firstRow="1" bandRow="1">
                <a:tableStyleId>{BC7ECD16-FFAF-4A81-8467-FA6F848070F8}</a:tableStyleId>
              </a:tblPr>
              <a:tblGrid>
                <a:gridCol w="1760855"/>
                <a:gridCol w="646430"/>
                <a:gridCol w="849630"/>
                <a:gridCol w="849630"/>
              </a:tblGrid>
              <a:tr h="3174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Dana </a:t>
                      </a:r>
                      <a:r>
                        <a:rPr lang="en-US" sz="1400" dirty="0" err="1" smtClean="0"/>
                        <a:t>cadangan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 </a:t>
                      </a:r>
                      <a:r>
                        <a:rPr lang="en-US" sz="140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 </a:t>
                      </a:r>
                      <a:r>
                        <a:rPr lang="en-US" sz="140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</a:tr>
              <a:tr h="31743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Jasa</a:t>
                      </a:r>
                      <a:r>
                        <a:rPr lang="en-US" sz="1400" dirty="0" smtClean="0"/>
                        <a:t> modal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 </a:t>
                      </a:r>
                      <a:r>
                        <a:rPr lang="en-US" sz="140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</a:tr>
              <a:tr h="31743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Jasa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usaha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 </a:t>
                      </a:r>
                      <a:r>
                        <a:rPr lang="en-US" sz="140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 </a:t>
                      </a:r>
                      <a:r>
                        <a:rPr lang="en-US" sz="140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</a:tr>
              <a:tr h="1650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Dana </a:t>
                      </a:r>
                      <a:r>
                        <a:rPr lang="en-US" sz="1400" dirty="0" err="1" smtClean="0"/>
                        <a:t>pendidikan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 </a:t>
                      </a:r>
                      <a:r>
                        <a:rPr lang="en-US" sz="140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 </a:t>
                      </a:r>
                      <a:r>
                        <a:rPr lang="en-US" sz="140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00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74167" y="251719"/>
            <a:ext cx="566928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Kasus 2</a:t>
            </a:r>
            <a:endParaRPr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63279" y="1054450"/>
            <a:ext cx="5852160" cy="393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663" lvl="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dirty="0" err="1" smtClean="0"/>
              <a:t>Koperasi</a:t>
            </a:r>
            <a:r>
              <a:rPr lang="en-US" dirty="0" smtClean="0"/>
              <a:t> </a:t>
            </a:r>
            <a:r>
              <a:rPr lang="en-US" dirty="0" err="1" smtClean="0"/>
              <a:t>Asoyy</a:t>
            </a:r>
            <a:r>
              <a:rPr lang="en-US" dirty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modal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100 </a:t>
            </a:r>
            <a:r>
              <a:rPr lang="en-US" dirty="0" err="1" smtClean="0"/>
              <a:t>juta</a:t>
            </a:r>
            <a:r>
              <a:rPr lang="en-US" dirty="0" smtClean="0"/>
              <a:t>. </a:t>
            </a:r>
            <a:r>
              <a:rPr lang="en-US" dirty="0" err="1" smtClean="0"/>
              <a:t>Berdasarkan</a:t>
            </a:r>
            <a:r>
              <a:rPr lang="en-US" dirty="0" smtClean="0"/>
              <a:t> RAT, </a:t>
            </a:r>
            <a:r>
              <a:rPr lang="en-US" dirty="0" err="1" smtClean="0"/>
              <a:t>pos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SHU </a:t>
            </a:r>
            <a:r>
              <a:rPr lang="en-US" dirty="0" err="1" smtClean="0"/>
              <a:t>adalah</a:t>
            </a:r>
            <a:r>
              <a:rPr lang="en-US" dirty="0" smtClean="0"/>
              <a:t> 40%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cadangan</a:t>
            </a:r>
            <a:r>
              <a:rPr lang="en-US" dirty="0" smtClean="0"/>
              <a:t>, 20% </a:t>
            </a:r>
            <a:r>
              <a:rPr lang="en-US" dirty="0" err="1" smtClean="0"/>
              <a:t>jasa</a:t>
            </a:r>
            <a:r>
              <a:rPr lang="en-US" dirty="0" smtClean="0"/>
              <a:t> modal, 25%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15% dana lain-lain.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Koperasi</a:t>
            </a:r>
            <a:r>
              <a:rPr lang="en-US" dirty="0" smtClean="0"/>
              <a:t> per 31 </a:t>
            </a:r>
            <a:r>
              <a:rPr lang="en-US" dirty="0" err="1" smtClean="0"/>
              <a:t>Desember</a:t>
            </a:r>
            <a:r>
              <a:rPr lang="en-US" dirty="0" smtClean="0"/>
              <a:t> 2017:</a:t>
            </a:r>
          </a:p>
          <a:p>
            <a:pPr marL="347663" lvl="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endParaRPr lang="en-US" dirty="0"/>
          </a:p>
          <a:p>
            <a:pPr marL="17463" lvl="0" indent="0">
              <a:buClr>
                <a:srgbClr val="FF0000"/>
              </a:buClr>
              <a:buSzPct val="85000"/>
              <a:buNone/>
            </a:pPr>
            <a:endParaRPr lang="en-US" dirty="0" smtClean="0"/>
          </a:p>
          <a:p>
            <a:pPr marL="17463" lvl="0" indent="0">
              <a:buClr>
                <a:srgbClr val="FF0000"/>
              </a:buClr>
              <a:buSzPct val="85000"/>
              <a:buNone/>
            </a:pPr>
            <a:endParaRPr lang="en-US" dirty="0" smtClean="0"/>
          </a:p>
          <a:p>
            <a:pPr marL="360363" lvl="0" indent="-342900"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dirty="0" err="1" smtClean="0"/>
              <a:t>Hitunglah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SHU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SHU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endParaRPr lang="en-US" dirty="0" smtClean="0"/>
          </a:p>
          <a:p>
            <a:pPr marL="360363" lvl="0" indent="-342900">
              <a:buClr>
                <a:srgbClr val="FF0000"/>
              </a:buClr>
              <a:buSzPct val="85000"/>
              <a:buFont typeface="+mj-lt"/>
              <a:buAutoNum type="arabicParenR"/>
            </a:pPr>
            <a:r>
              <a:rPr lang="en-US" dirty="0" err="1" smtClean="0"/>
              <a:t>Berapa</a:t>
            </a:r>
            <a:r>
              <a:rPr lang="en-US" dirty="0" smtClean="0"/>
              <a:t> SHU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Ale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simpanan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500 </a:t>
            </a:r>
            <a:r>
              <a:rPr lang="en-US" dirty="0" err="1" smtClean="0"/>
              <a:t>ribu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bertransaksi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koperasi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920 </a:t>
            </a:r>
            <a:r>
              <a:rPr lang="en-US" dirty="0" err="1" smtClean="0"/>
              <a:t>ribu</a:t>
            </a:r>
            <a:endParaRPr lang="en-US" dirty="0" smtClean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678552"/>
              </p:ext>
            </p:extLst>
          </p:nvPr>
        </p:nvGraphicFramePr>
        <p:xfrm>
          <a:off x="1469574" y="2481942"/>
          <a:ext cx="3526971" cy="917303"/>
        </p:xfrm>
        <a:graphic>
          <a:graphicData uri="http://schemas.openxmlformats.org/drawingml/2006/table">
            <a:tbl>
              <a:tblPr>
                <a:tableStyleId>{BC7ECD16-FFAF-4A81-8467-FA6F848070F8}</a:tableStyleId>
              </a:tblPr>
              <a:tblGrid>
                <a:gridCol w="2406650"/>
                <a:gridCol w="1120321"/>
              </a:tblGrid>
              <a:tr h="24864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 err="1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Khusus</a:t>
                      </a:r>
                      <a:r>
                        <a:rPr lang="en-US" sz="1400" b="1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Anggota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Penjualan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460 </a:t>
                      </a:r>
                      <a:r>
                        <a:rPr lang="en-US" sz="1400" u="none" strike="noStrike" dirty="0" err="1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Juta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Harga Pokok Penjualan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400 </a:t>
                      </a:r>
                      <a:r>
                        <a:rPr lang="en-US" sz="1400" u="none" strike="noStrike" dirty="0" err="1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Juta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Biaya Usaha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20 </a:t>
                      </a:r>
                      <a:r>
                        <a:rPr lang="en-US" sz="1400" u="none" strike="noStrike" dirty="0" err="1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Juta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1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74167" y="251719"/>
            <a:ext cx="566928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Solusi Kasus 2 </a:t>
            </a:r>
            <a:endParaRPr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63279" y="1054450"/>
            <a:ext cx="5852160" cy="393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03212" lvl="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dirty="0" err="1" smtClean="0"/>
              <a:t>Besarnya</a:t>
            </a:r>
            <a:r>
              <a:rPr lang="en-US" dirty="0" smtClean="0"/>
              <a:t> SHU = 40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SHU:</a:t>
            </a:r>
            <a:endParaRPr lang="en-US" dirty="0"/>
          </a:p>
          <a:p>
            <a:pPr marL="17462" lvl="0" indent="0">
              <a:buClr>
                <a:srgbClr val="FF0000"/>
              </a:buClr>
              <a:buSzPct val="85000"/>
              <a:buNone/>
            </a:pPr>
            <a:endParaRPr lang="en-US" dirty="0" smtClean="0"/>
          </a:p>
          <a:p>
            <a:pPr marL="17462" lvl="0" indent="0">
              <a:buClr>
                <a:srgbClr val="FF0000"/>
              </a:buClr>
              <a:buSzPct val="85000"/>
              <a:buNone/>
            </a:pPr>
            <a:endParaRPr lang="en-US" dirty="0" smtClean="0"/>
          </a:p>
          <a:p>
            <a:pPr marL="17462" lvl="0" indent="0">
              <a:buClr>
                <a:srgbClr val="FF0000"/>
              </a:buClr>
              <a:buSzPct val="85000"/>
              <a:buNone/>
            </a:pPr>
            <a:endParaRPr lang="en-US" dirty="0"/>
          </a:p>
          <a:p>
            <a:pPr marL="17462" lvl="0" indent="0">
              <a:buClr>
                <a:srgbClr val="FF0000"/>
              </a:buClr>
              <a:buSzPct val="85000"/>
              <a:buNone/>
            </a:pPr>
            <a:endParaRPr lang="en-US" dirty="0"/>
          </a:p>
          <a:p>
            <a:pPr marL="303212" lvl="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dirty="0" smtClean="0"/>
              <a:t>SHU Ale</a:t>
            </a:r>
          </a:p>
          <a:p>
            <a:pPr marL="576263" lvl="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400" dirty="0" err="1" smtClean="0"/>
              <a:t>Hitung</a:t>
            </a:r>
            <a:r>
              <a:rPr lang="en-US" sz="1400" dirty="0" smtClean="0"/>
              <a:t> JMA: (</a:t>
            </a:r>
            <a:r>
              <a:rPr lang="es-ES" sz="1400" dirty="0" err="1"/>
              <a:t>simpanan</a:t>
            </a:r>
            <a:r>
              <a:rPr lang="es-ES" sz="1400" dirty="0"/>
              <a:t> </a:t>
            </a:r>
            <a:r>
              <a:rPr lang="es-ES" sz="1400" dirty="0" err="1"/>
              <a:t>anggota</a:t>
            </a:r>
            <a:r>
              <a:rPr lang="es-ES" sz="1400" dirty="0"/>
              <a:t> : </a:t>
            </a:r>
            <a:r>
              <a:rPr lang="es-ES" sz="1400" dirty="0" smtClean="0"/>
              <a:t>total </a:t>
            </a:r>
            <a:r>
              <a:rPr lang="es-ES" sz="1400" dirty="0" err="1" smtClean="0"/>
              <a:t>simpanan</a:t>
            </a:r>
            <a:r>
              <a:rPr lang="es-ES" sz="1400" dirty="0" smtClean="0"/>
              <a:t>) </a:t>
            </a:r>
            <a:r>
              <a:rPr lang="es-ES" sz="1400" dirty="0"/>
              <a:t>x </a:t>
            </a:r>
            <a:r>
              <a:rPr lang="es-ES" sz="1400" dirty="0" smtClean="0"/>
              <a:t>jasa modal</a:t>
            </a:r>
          </a:p>
          <a:p>
            <a:pPr marL="576263" lvl="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400" dirty="0" smtClean="0"/>
              <a:t>JMA = (0,5 </a:t>
            </a:r>
            <a:r>
              <a:rPr lang="en-US" sz="1400" dirty="0" err="1" smtClean="0"/>
              <a:t>juta</a:t>
            </a:r>
            <a:r>
              <a:rPr lang="en-US" sz="1400" dirty="0" smtClean="0"/>
              <a:t> : 100 </a:t>
            </a:r>
            <a:r>
              <a:rPr lang="en-US" sz="1400" dirty="0" err="1" smtClean="0"/>
              <a:t>juta</a:t>
            </a:r>
            <a:r>
              <a:rPr lang="en-US" sz="1400" dirty="0" smtClean="0"/>
              <a:t>) x 8 </a:t>
            </a:r>
            <a:r>
              <a:rPr lang="en-US" sz="1400" dirty="0" err="1" smtClean="0"/>
              <a:t>juta</a:t>
            </a:r>
            <a:r>
              <a:rPr lang="en-US" sz="1400" dirty="0" smtClean="0"/>
              <a:t> = 40 </a:t>
            </a:r>
            <a:r>
              <a:rPr lang="en-US" sz="1400" dirty="0" err="1" smtClean="0"/>
              <a:t>ribu</a:t>
            </a:r>
            <a:endParaRPr lang="en-US" sz="1400" dirty="0" smtClean="0"/>
          </a:p>
          <a:p>
            <a:pPr marL="576263" lvl="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400" dirty="0" err="1" smtClean="0"/>
              <a:t>Hitung</a:t>
            </a:r>
            <a:r>
              <a:rPr lang="en-US" sz="1400" dirty="0" smtClean="0"/>
              <a:t> JUA: (</a:t>
            </a:r>
            <a:r>
              <a:rPr lang="en-US" sz="1400" dirty="0" err="1" smtClean="0"/>
              <a:t>transaksi</a:t>
            </a:r>
            <a:r>
              <a:rPr lang="en-US" sz="1400" dirty="0" smtClean="0"/>
              <a:t> </a:t>
            </a:r>
            <a:r>
              <a:rPr lang="en-US" sz="1400" dirty="0" err="1" smtClean="0"/>
              <a:t>anggota</a:t>
            </a:r>
            <a:r>
              <a:rPr lang="en-US" sz="1400" dirty="0" smtClean="0"/>
              <a:t>: total </a:t>
            </a:r>
            <a:r>
              <a:rPr lang="en-US" sz="1400" dirty="0" err="1" smtClean="0"/>
              <a:t>pendapatan</a:t>
            </a:r>
            <a:r>
              <a:rPr lang="en-US" sz="1400" dirty="0" smtClean="0"/>
              <a:t>) x </a:t>
            </a:r>
            <a:r>
              <a:rPr lang="en-US" sz="1400" dirty="0" err="1" smtClean="0"/>
              <a:t>jasa</a:t>
            </a:r>
            <a:r>
              <a:rPr lang="en-US" sz="1400" dirty="0" smtClean="0"/>
              <a:t> </a:t>
            </a:r>
            <a:r>
              <a:rPr lang="en-US" sz="1400" dirty="0" err="1" smtClean="0"/>
              <a:t>usaha</a:t>
            </a:r>
            <a:endParaRPr lang="en-US" sz="1400" dirty="0" smtClean="0"/>
          </a:p>
          <a:p>
            <a:pPr marL="576263" lvl="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400" dirty="0" smtClean="0"/>
              <a:t>JUA = (0.92 </a:t>
            </a:r>
            <a:r>
              <a:rPr lang="en-US" sz="1400" dirty="0" err="1" smtClean="0"/>
              <a:t>juta</a:t>
            </a:r>
            <a:r>
              <a:rPr lang="en-US" sz="1400" dirty="0" smtClean="0"/>
              <a:t>: 460 </a:t>
            </a:r>
            <a:r>
              <a:rPr lang="en-US" sz="1400" dirty="0" err="1" smtClean="0"/>
              <a:t>juta</a:t>
            </a:r>
            <a:r>
              <a:rPr lang="en-US" sz="1400" dirty="0" smtClean="0"/>
              <a:t>) x 10 </a:t>
            </a:r>
            <a:r>
              <a:rPr lang="en-US" sz="1400" dirty="0" err="1" smtClean="0"/>
              <a:t>juta</a:t>
            </a:r>
            <a:r>
              <a:rPr lang="en-US" sz="1400" dirty="0" smtClean="0"/>
              <a:t> = 20 </a:t>
            </a:r>
            <a:r>
              <a:rPr lang="en-US" sz="1400" dirty="0" err="1" smtClean="0"/>
              <a:t>ribu</a:t>
            </a:r>
            <a:endParaRPr lang="en-US" sz="1400" dirty="0" smtClean="0"/>
          </a:p>
          <a:p>
            <a:pPr marL="576263" lvl="0" indent="-28575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400" dirty="0" smtClean="0"/>
              <a:t>SHU Ale = JMA + JUA = 40 </a:t>
            </a:r>
            <a:r>
              <a:rPr lang="en-US" sz="1400" dirty="0" err="1" smtClean="0"/>
              <a:t>ribu</a:t>
            </a:r>
            <a:r>
              <a:rPr lang="en-US" sz="1400" dirty="0" smtClean="0"/>
              <a:t> + 20 </a:t>
            </a:r>
            <a:r>
              <a:rPr lang="en-US" sz="1400" dirty="0" err="1" smtClean="0"/>
              <a:t>ribu</a:t>
            </a:r>
            <a:r>
              <a:rPr lang="en-US" sz="1400" dirty="0" smtClean="0"/>
              <a:t> = 60 </a:t>
            </a:r>
            <a:r>
              <a:rPr lang="en-US" sz="1400" dirty="0" err="1" smtClean="0"/>
              <a:t>ribu</a:t>
            </a:r>
            <a:endParaRPr lang="en-US" sz="1400" dirty="0" smtClean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05935"/>
              </p:ext>
            </p:extLst>
          </p:nvPr>
        </p:nvGraphicFramePr>
        <p:xfrm>
          <a:off x="598245" y="1475224"/>
          <a:ext cx="4106545" cy="1257093"/>
        </p:xfrm>
        <a:graphic>
          <a:graphicData uri="http://schemas.openxmlformats.org/drawingml/2006/table">
            <a:tbl>
              <a:tblPr firstRow="1" bandRow="1">
                <a:tableStyleId>{BC7ECD16-FFAF-4A81-8467-FA6F848070F8}</a:tableStyleId>
              </a:tblPr>
              <a:tblGrid>
                <a:gridCol w="1760855"/>
                <a:gridCol w="646430"/>
                <a:gridCol w="849630"/>
                <a:gridCol w="849630"/>
              </a:tblGrid>
              <a:tr h="3174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Dana </a:t>
                      </a:r>
                      <a:r>
                        <a:rPr lang="en-US" sz="1400" dirty="0" err="1" smtClean="0"/>
                        <a:t>cadangan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 </a:t>
                      </a:r>
                      <a:r>
                        <a:rPr lang="en-US" sz="140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</a:t>
                      </a:r>
                      <a:r>
                        <a:rPr lang="en-US" sz="140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</a:tr>
              <a:tr h="31743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Jasa</a:t>
                      </a:r>
                      <a:r>
                        <a:rPr lang="en-US" sz="1400" dirty="0" smtClean="0"/>
                        <a:t> modal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</a:t>
                      </a:r>
                      <a:r>
                        <a:rPr lang="en-US" sz="140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</a:tr>
              <a:tr h="31743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Jasa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usaha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 </a:t>
                      </a:r>
                      <a:r>
                        <a:rPr lang="en-US" sz="140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 </a:t>
                      </a:r>
                      <a:r>
                        <a:rPr lang="en-US" sz="140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</a:tr>
              <a:tr h="1650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Dana lain-lain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 </a:t>
                      </a:r>
                      <a:r>
                        <a:rPr lang="en-US" sz="140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 </a:t>
                      </a:r>
                      <a:r>
                        <a:rPr lang="en-US" sz="1400" dirty="0" err="1" smtClean="0"/>
                        <a:t>juta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975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ctrTitle" idx="4294967295"/>
          </p:nvPr>
        </p:nvSpPr>
        <p:spPr>
          <a:xfrm>
            <a:off x="1862667" y="2954950"/>
            <a:ext cx="552026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Konsep</a:t>
            </a:r>
            <a:endParaRPr sz="600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6" name="Google Shape;206;p20"/>
          <p:cNvSpPr txBox="1">
            <a:spLocks noGrp="1"/>
          </p:cNvSpPr>
          <p:nvPr>
            <p:ph type="subTitle" idx="4294967295"/>
          </p:nvPr>
        </p:nvSpPr>
        <p:spPr>
          <a:xfrm>
            <a:off x="2092625" y="4097352"/>
            <a:ext cx="4958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/>
              <a:t>Menurut UU No. 25 tahun 1992</a:t>
            </a:r>
            <a:endParaRPr sz="1800" dirty="0"/>
          </a:p>
        </p:txBody>
      </p:sp>
      <p:grpSp>
        <p:nvGrpSpPr>
          <p:cNvPr id="207" name="Google Shape;207;p20"/>
          <p:cNvGrpSpPr/>
          <p:nvPr/>
        </p:nvGrpSpPr>
        <p:grpSpPr>
          <a:xfrm>
            <a:off x="3952298" y="309004"/>
            <a:ext cx="1738561" cy="1738545"/>
            <a:chOff x="6643075" y="3664250"/>
            <a:chExt cx="407950" cy="407975"/>
          </a:xfrm>
          <a:solidFill>
            <a:srgbClr val="FF0000"/>
          </a:solidFill>
        </p:grpSpPr>
        <p:sp>
          <p:nvSpPr>
            <p:cNvPr id="208" name="Google Shape;208;p2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ln>
              <a:solidFill>
                <a:srgbClr val="002060"/>
              </a:solidFill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ln>
              <a:solidFill>
                <a:srgbClr val="002060"/>
              </a:solidFill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20"/>
          <p:cNvGrpSpPr/>
          <p:nvPr/>
        </p:nvGrpSpPr>
        <p:grpSpPr>
          <a:xfrm rot="-587313">
            <a:off x="3850121" y="2274317"/>
            <a:ext cx="714809" cy="714768"/>
            <a:chOff x="576250" y="4319400"/>
            <a:chExt cx="442075" cy="442050"/>
          </a:xfrm>
          <a:solidFill>
            <a:srgbClr val="FFFF00"/>
          </a:solidFill>
        </p:grpSpPr>
        <p:sp>
          <p:nvSpPr>
            <p:cNvPr id="211" name="Google Shape;211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0"/>
          <p:cNvSpPr/>
          <p:nvPr/>
        </p:nvSpPr>
        <p:spPr>
          <a:xfrm>
            <a:off x="3536507" y="710554"/>
            <a:ext cx="271742" cy="25947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 rot="2697553">
            <a:off x="5327282" y="2038984"/>
            <a:ext cx="412519" cy="39388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5653628" y="1814107"/>
            <a:ext cx="165205" cy="15781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1280074">
            <a:off x="3348230" y="1493219"/>
            <a:ext cx="165200" cy="1577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74167" y="251719"/>
            <a:ext cx="566928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Sisa Hasil Usaha (SHU)</a:t>
            </a:r>
            <a:endParaRPr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63279" y="1054450"/>
            <a:ext cx="5852160" cy="393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663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b="1" dirty="0" err="1" smtClean="0"/>
              <a:t>Pengertian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Manajerial</a:t>
            </a:r>
            <a:r>
              <a:rPr lang="en-US" sz="1800" b="1" dirty="0" smtClean="0"/>
              <a:t>:</a:t>
            </a:r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err="1" smtClean="0"/>
              <a:t>Selisih</a:t>
            </a:r>
            <a:r>
              <a:rPr lang="en-US" sz="1800" dirty="0" smtClean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/>
              <a:t>pemasukan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penerimaan</a:t>
            </a:r>
            <a:r>
              <a:rPr lang="en-US" sz="1800" dirty="0"/>
              <a:t> total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buku</a:t>
            </a:r>
            <a:endParaRPr lang="en-US" sz="1800" dirty="0" smtClean="0"/>
          </a:p>
          <a:p>
            <a:pPr marL="347663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b="1" dirty="0" err="1" smtClean="0"/>
              <a:t>Pengertian</a:t>
            </a:r>
            <a:r>
              <a:rPr lang="en-US" sz="1800" b="1" dirty="0" smtClean="0"/>
              <a:t> Legal (UU 25/1992, Bab IX, </a:t>
            </a:r>
            <a:r>
              <a:rPr lang="en-US" sz="1800" b="1" dirty="0" err="1" smtClean="0"/>
              <a:t>pasal</a:t>
            </a:r>
            <a:r>
              <a:rPr lang="en-US" sz="1800" b="1" dirty="0" smtClean="0"/>
              <a:t> 45):</a:t>
            </a:r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err="1"/>
              <a:t>Sisa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usaha</a:t>
            </a:r>
            <a:r>
              <a:rPr lang="en-US" sz="1800" dirty="0"/>
              <a:t> </a:t>
            </a:r>
            <a:r>
              <a:rPr lang="en-US" sz="1800" dirty="0" err="1"/>
              <a:t>Koperasi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pendapatan</a:t>
            </a:r>
            <a:r>
              <a:rPr lang="en-US" sz="1800" dirty="0"/>
              <a:t> </a:t>
            </a:r>
            <a:r>
              <a:rPr lang="en-US" sz="1800" dirty="0" err="1" smtClean="0"/>
              <a:t>Koperasi</a:t>
            </a:r>
            <a:r>
              <a:rPr lang="en-US" sz="1800" dirty="0" smtClean="0"/>
              <a:t> </a:t>
            </a:r>
            <a:r>
              <a:rPr lang="en-US" sz="1800" dirty="0"/>
              <a:t>yang </a:t>
            </a:r>
            <a:r>
              <a:rPr lang="en-US" sz="1800" dirty="0" err="1"/>
              <a:t>diperoleh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buku</a:t>
            </a:r>
            <a:r>
              <a:rPr lang="en-US" sz="1800" dirty="0"/>
              <a:t> </a:t>
            </a:r>
            <a:r>
              <a:rPr lang="en-US" sz="1800" dirty="0" err="1"/>
              <a:t>dikurangi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biaya</a:t>
            </a:r>
            <a:r>
              <a:rPr lang="en-US" sz="1800" dirty="0" smtClean="0"/>
              <a:t>, </a:t>
            </a:r>
            <a:r>
              <a:rPr lang="en-US" sz="1800" dirty="0" err="1" smtClean="0"/>
              <a:t>penyusutan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/>
              <a:t>kewajiban</a:t>
            </a:r>
            <a:r>
              <a:rPr lang="en-US" sz="1800" dirty="0"/>
              <a:t> </a:t>
            </a:r>
            <a:r>
              <a:rPr lang="en-US" sz="1800" dirty="0" err="1"/>
              <a:t>lainnya</a:t>
            </a:r>
            <a:r>
              <a:rPr lang="en-US" sz="1800" dirty="0"/>
              <a:t> </a:t>
            </a:r>
            <a:r>
              <a:rPr lang="en-US" sz="1800" dirty="0" err="1"/>
              <a:t>termasuk</a:t>
            </a:r>
            <a:r>
              <a:rPr lang="en-US" sz="1800" dirty="0"/>
              <a:t> </a:t>
            </a:r>
            <a:r>
              <a:rPr lang="en-US" sz="1800" dirty="0" err="1"/>
              <a:t>pajak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buku</a:t>
            </a:r>
            <a:r>
              <a:rPr lang="en-US" sz="1800" dirty="0"/>
              <a:t> yang </a:t>
            </a:r>
            <a:r>
              <a:rPr lang="en-US" sz="1800" dirty="0" err="1"/>
              <a:t>bersangkutan</a:t>
            </a:r>
            <a:endParaRPr lang="en-US" sz="1800" dirty="0"/>
          </a:p>
          <a:p>
            <a:pPr marL="347663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endParaRPr lang="en-US" sz="1800" dirty="0" smtClean="0"/>
          </a:p>
          <a:p>
            <a:pPr marL="347663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endParaRPr sz="1800"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368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74167" y="251719"/>
            <a:ext cx="566928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Sisa Hasil Usaha (SHU)</a:t>
            </a:r>
            <a:endParaRPr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63279" y="1054450"/>
            <a:ext cx="5852160" cy="393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663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b="1" dirty="0" err="1" smtClean="0"/>
              <a:t>Pengertian</a:t>
            </a:r>
            <a:r>
              <a:rPr lang="en-US" sz="1800" b="1" dirty="0" smtClean="0"/>
              <a:t> Legal (UU 25/1992, Bab IX, </a:t>
            </a:r>
            <a:r>
              <a:rPr lang="en-US" sz="1800" b="1" dirty="0" err="1" smtClean="0"/>
              <a:t>pasal</a:t>
            </a:r>
            <a:r>
              <a:rPr lang="en-US" sz="1800" b="1" dirty="0" smtClean="0"/>
              <a:t> 45):</a:t>
            </a:r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err="1"/>
              <a:t>Sisa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usaha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dikurangi</a:t>
            </a:r>
            <a:r>
              <a:rPr lang="en-US" sz="1800" dirty="0"/>
              <a:t> dana </a:t>
            </a:r>
            <a:r>
              <a:rPr lang="en-US" sz="1800" dirty="0" err="1" smtClean="0"/>
              <a:t>cadangan</a:t>
            </a:r>
            <a:r>
              <a:rPr lang="en-US" sz="1800" dirty="0" smtClean="0"/>
              <a:t>, </a:t>
            </a:r>
            <a:r>
              <a:rPr lang="en-US" sz="1800" dirty="0" err="1" smtClean="0"/>
              <a:t>dibagikan</a:t>
            </a:r>
            <a:r>
              <a:rPr lang="en-US" sz="1800" dirty="0" smtClean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anggota</a:t>
            </a:r>
            <a:r>
              <a:rPr lang="en-US" sz="1800" dirty="0"/>
              <a:t> </a:t>
            </a:r>
            <a:r>
              <a:rPr lang="en-US" sz="1800" dirty="0" err="1"/>
              <a:t>sebanding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jasa</a:t>
            </a:r>
            <a:r>
              <a:rPr lang="en-US" sz="1800" dirty="0"/>
              <a:t> </a:t>
            </a:r>
            <a:r>
              <a:rPr lang="en-US" sz="1800" dirty="0" err="1"/>
              <a:t>usaha</a:t>
            </a:r>
            <a:r>
              <a:rPr lang="en-US" sz="1800" dirty="0"/>
              <a:t> yang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masing-masing</a:t>
            </a:r>
            <a:r>
              <a:rPr lang="en-US" sz="1800" dirty="0"/>
              <a:t> </a:t>
            </a:r>
            <a:r>
              <a:rPr lang="en-US" sz="1800" dirty="0" err="1"/>
              <a:t>anggota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Koperasi</a:t>
            </a:r>
            <a:r>
              <a:rPr lang="en-US" sz="1800" dirty="0"/>
              <a:t>,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Perkoperesian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keperluan</a:t>
            </a:r>
            <a:r>
              <a:rPr lang="en-US" sz="1800" dirty="0"/>
              <a:t> lain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Koperasi</a:t>
            </a:r>
            <a:r>
              <a:rPr lang="en-US" sz="1800" dirty="0"/>
              <a:t>,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keputusan</a:t>
            </a:r>
            <a:r>
              <a:rPr lang="en-US" sz="1800" dirty="0"/>
              <a:t> </a:t>
            </a:r>
            <a:r>
              <a:rPr lang="en-US" sz="1800" dirty="0" err="1"/>
              <a:t>Rapat</a:t>
            </a:r>
            <a:r>
              <a:rPr lang="en-US" sz="1800" dirty="0"/>
              <a:t> </a:t>
            </a:r>
            <a:r>
              <a:rPr lang="en-US" sz="1800" dirty="0" err="1" smtClean="0"/>
              <a:t>Anggota</a:t>
            </a:r>
            <a:endParaRPr lang="en-US" sz="1800" dirty="0" smtClean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err="1"/>
              <a:t>Besarnya</a:t>
            </a:r>
            <a:r>
              <a:rPr lang="en-US" sz="1800" dirty="0"/>
              <a:t> </a:t>
            </a:r>
            <a:r>
              <a:rPr lang="en-US" sz="1800" dirty="0" err="1"/>
              <a:t>Pemupukan</a:t>
            </a:r>
            <a:r>
              <a:rPr lang="en-US" sz="1800" dirty="0"/>
              <a:t> dana </a:t>
            </a:r>
            <a:r>
              <a:rPr lang="en-US" sz="1800" dirty="0" err="1"/>
              <a:t>cadangan</a:t>
            </a:r>
            <a:r>
              <a:rPr lang="en-US" sz="1800" dirty="0"/>
              <a:t> </a:t>
            </a:r>
            <a:r>
              <a:rPr lang="en-US" sz="1800" dirty="0" err="1"/>
              <a:t>ditetapkan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Rapat</a:t>
            </a:r>
            <a:r>
              <a:rPr lang="en-US" sz="1800" dirty="0"/>
              <a:t> </a:t>
            </a:r>
            <a:r>
              <a:rPr lang="en-US" sz="1800" dirty="0" err="1"/>
              <a:t>Anggota</a:t>
            </a:r>
            <a:endParaRPr lang="en-US" sz="1800" dirty="0" smtClean="0"/>
          </a:p>
          <a:p>
            <a:pPr marL="347663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endParaRPr sz="1800"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74167" y="251719"/>
            <a:ext cx="566928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 Cadangan</a:t>
            </a:r>
            <a:endParaRPr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63279" y="1054450"/>
            <a:ext cx="5852160" cy="393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663" lvl="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dirty="0" err="1" smtClean="0"/>
              <a:t>Pengertian</a:t>
            </a:r>
            <a:r>
              <a:rPr lang="en-US" sz="1800" dirty="0" smtClean="0"/>
              <a:t> Dana </a:t>
            </a:r>
            <a:r>
              <a:rPr lang="en-US" sz="1800" dirty="0" err="1" smtClean="0"/>
              <a:t>Cadangan</a:t>
            </a:r>
            <a:r>
              <a:rPr lang="en-US" sz="1800" dirty="0" smtClean="0"/>
              <a:t>:</a:t>
            </a:r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err="1" smtClean="0"/>
              <a:t>Sejumlah</a:t>
            </a:r>
            <a:r>
              <a:rPr lang="en-US" sz="1800" dirty="0" smtClean="0"/>
              <a:t> </a:t>
            </a:r>
            <a:r>
              <a:rPr lang="en-US" sz="1800" dirty="0" err="1"/>
              <a:t>uang</a:t>
            </a:r>
            <a:r>
              <a:rPr lang="en-US" sz="1800" dirty="0"/>
              <a:t> yang </a:t>
            </a:r>
            <a:r>
              <a:rPr lang="en-US" sz="1800" dirty="0" err="1"/>
              <a:t>diperoleh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penyisihan</a:t>
            </a:r>
            <a:r>
              <a:rPr lang="en-US" sz="1800" dirty="0"/>
              <a:t> </a:t>
            </a:r>
            <a:r>
              <a:rPr lang="en-US" sz="1800" dirty="0" err="1" smtClean="0"/>
              <a:t>Sisa</a:t>
            </a:r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Usaha </a:t>
            </a:r>
            <a:r>
              <a:rPr lang="en-US" sz="1800" dirty="0" err="1" smtClean="0"/>
              <a:t>Koperasi</a:t>
            </a:r>
            <a:endParaRPr lang="en-US" sz="1800" dirty="0" smtClean="0"/>
          </a:p>
          <a:p>
            <a:pPr marL="347663" lvl="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dirty="0" smtClean="0"/>
              <a:t>Dana </a:t>
            </a:r>
            <a:r>
              <a:rPr lang="en-US" sz="1800" dirty="0" err="1" smtClean="0"/>
              <a:t>cadangan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:</a:t>
            </a:r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kewajiban</a:t>
            </a:r>
            <a:r>
              <a:rPr lang="en-US" sz="1800" dirty="0" smtClean="0"/>
              <a:t> (</a:t>
            </a:r>
            <a:r>
              <a:rPr lang="en-US" sz="1800" dirty="0" err="1" smtClean="0"/>
              <a:t>hutang</a:t>
            </a:r>
            <a:r>
              <a:rPr lang="en-US" sz="1800" dirty="0" smtClean="0"/>
              <a:t>) </a:t>
            </a:r>
            <a:r>
              <a:rPr lang="en-US" sz="1800" dirty="0" err="1" smtClean="0"/>
              <a:t>tertentu</a:t>
            </a:r>
            <a:endParaRPr lang="en-US" sz="1800" dirty="0" smtClean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err="1" smtClean="0"/>
              <a:t>Memperbaiki</a:t>
            </a:r>
            <a:r>
              <a:rPr lang="en-US" sz="1800" dirty="0" smtClean="0"/>
              <a:t> </a:t>
            </a:r>
            <a:r>
              <a:rPr lang="en-US" sz="1800" i="1" dirty="0" smtClean="0"/>
              <a:t>ratio current assets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i="1" dirty="0" smtClean="0"/>
              <a:t>ratio</a:t>
            </a:r>
            <a:r>
              <a:rPr lang="en-US" sz="1800" dirty="0" smtClean="0"/>
              <a:t> </a:t>
            </a:r>
            <a:r>
              <a:rPr lang="en-US" sz="1800" i="1" dirty="0" smtClean="0"/>
              <a:t>current liability </a:t>
            </a:r>
            <a:r>
              <a:rPr lang="en-US" sz="1800" dirty="0" err="1" smtClean="0"/>
              <a:t>serta</a:t>
            </a:r>
            <a:r>
              <a:rPr lang="en-US" sz="1800" i="1" dirty="0" smtClean="0"/>
              <a:t> </a:t>
            </a:r>
            <a:r>
              <a:rPr lang="en-US" sz="1800" dirty="0" smtClean="0"/>
              <a:t>modal </a:t>
            </a:r>
            <a:r>
              <a:rPr lang="en-US" sz="1800" dirty="0" err="1" smtClean="0"/>
              <a:t>kerja</a:t>
            </a:r>
            <a:r>
              <a:rPr lang="en-US" sz="1800" i="1" dirty="0" smtClean="0"/>
              <a:t> </a:t>
            </a:r>
            <a:r>
              <a:rPr lang="en-US" sz="1800" dirty="0" err="1" smtClean="0"/>
              <a:t>Koperasi</a:t>
            </a:r>
            <a:endParaRPr lang="en-US" sz="1800" dirty="0" smtClean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err="1" smtClean="0"/>
              <a:t>Penyisihan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kemungkinan</a:t>
            </a:r>
            <a:r>
              <a:rPr lang="en-US" sz="1800" dirty="0" smtClean="0"/>
              <a:t> </a:t>
            </a:r>
            <a:r>
              <a:rPr lang="en-US" sz="1800" dirty="0" err="1" smtClean="0"/>
              <a:t>rugi</a:t>
            </a:r>
            <a:r>
              <a:rPr lang="en-US" sz="1800" dirty="0" smtClean="0"/>
              <a:t> </a:t>
            </a:r>
            <a:r>
              <a:rPr lang="en-US" sz="1800" dirty="0" err="1" smtClean="0"/>
              <a:t>usaha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fluktuasi</a:t>
            </a:r>
            <a:r>
              <a:rPr lang="en-US" sz="1800" dirty="0" smtClean="0"/>
              <a:t> </a:t>
            </a:r>
            <a:r>
              <a:rPr lang="en-US" sz="1800" dirty="0" err="1" smtClean="0"/>
              <a:t>pendapatan</a:t>
            </a:r>
            <a:r>
              <a:rPr lang="en-US" sz="1800" dirty="0" smtClean="0"/>
              <a:t> </a:t>
            </a:r>
            <a:r>
              <a:rPr lang="en-US" sz="1800" dirty="0" err="1" smtClean="0"/>
              <a:t>Koperasi</a:t>
            </a:r>
            <a:endParaRPr lang="en-US" sz="1800" dirty="0" smtClean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err="1" smtClean="0"/>
              <a:t>Perluasan</a:t>
            </a:r>
            <a:r>
              <a:rPr lang="en-US" sz="1800" dirty="0" smtClean="0"/>
              <a:t> </a:t>
            </a:r>
            <a:r>
              <a:rPr lang="en-US" sz="1800" dirty="0" err="1" smtClean="0"/>
              <a:t>usaha</a:t>
            </a:r>
            <a:r>
              <a:rPr lang="en-US" sz="1800" dirty="0" smtClean="0"/>
              <a:t> </a:t>
            </a:r>
            <a:r>
              <a:rPr lang="en-US" sz="1800" dirty="0" err="1" smtClean="0"/>
              <a:t>Koperasi</a:t>
            </a:r>
            <a:endParaRPr sz="1800"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8348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74167" y="251719"/>
            <a:ext cx="566928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Jasa Anggota</a:t>
            </a:r>
            <a:endParaRPr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63279" y="1054450"/>
            <a:ext cx="5852160" cy="393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663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teori</a:t>
            </a:r>
            <a:r>
              <a:rPr lang="en-US" sz="1800" dirty="0" smtClean="0"/>
              <a:t> </a:t>
            </a:r>
            <a:r>
              <a:rPr lang="en-US" sz="1800" dirty="0" err="1" smtClean="0"/>
              <a:t>koperasi</a:t>
            </a:r>
            <a:r>
              <a:rPr lang="en-US" sz="1800" dirty="0" smtClean="0"/>
              <a:t>, </a:t>
            </a:r>
            <a:r>
              <a:rPr lang="en-US" sz="1800" dirty="0" err="1" smtClean="0"/>
              <a:t>anggota</a:t>
            </a:r>
            <a:r>
              <a:rPr lang="en-US" sz="1800" dirty="0" smtClean="0"/>
              <a:t> </a:t>
            </a:r>
            <a:r>
              <a:rPr lang="en-US" sz="1800" dirty="0" err="1" smtClean="0"/>
              <a:t>koperasi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ganda</a:t>
            </a:r>
            <a:r>
              <a:rPr lang="en-US" sz="1800" dirty="0" smtClean="0"/>
              <a:t>,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pemilik</a:t>
            </a:r>
            <a:r>
              <a:rPr lang="en-US" sz="1800" dirty="0" smtClean="0"/>
              <a:t> </a:t>
            </a:r>
            <a:r>
              <a:rPr lang="en-US" sz="1800" dirty="0" err="1" smtClean="0"/>
              <a:t>sekaligus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 </a:t>
            </a:r>
            <a:r>
              <a:rPr lang="en-US" sz="1800" dirty="0" err="1" smtClean="0"/>
              <a:t>koperasi</a:t>
            </a:r>
            <a:endParaRPr lang="en-US" sz="1800" dirty="0" smtClean="0"/>
          </a:p>
          <a:p>
            <a:pPr marL="347663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pemilik</a:t>
            </a:r>
            <a:r>
              <a:rPr lang="en-US" sz="1800" dirty="0" smtClean="0"/>
              <a:t>, </a:t>
            </a:r>
            <a:r>
              <a:rPr lang="en-US" sz="1800" dirty="0" err="1" smtClean="0"/>
              <a:t>seorang</a:t>
            </a:r>
            <a:r>
              <a:rPr lang="en-US" sz="1800" dirty="0" smtClean="0"/>
              <a:t> </a:t>
            </a:r>
            <a:r>
              <a:rPr lang="en-US" sz="1800" dirty="0" err="1" smtClean="0"/>
              <a:t>anggota</a:t>
            </a:r>
            <a:r>
              <a:rPr lang="en-US" sz="1800" dirty="0" smtClean="0"/>
              <a:t> </a:t>
            </a:r>
            <a:r>
              <a:rPr lang="en-US" sz="1800" dirty="0" err="1" smtClean="0"/>
              <a:t>berkewajiban</a:t>
            </a:r>
            <a:r>
              <a:rPr lang="en-US" sz="1800" dirty="0" smtClean="0"/>
              <a:t> </a:t>
            </a:r>
            <a:r>
              <a:rPr lang="en-US" sz="1800" dirty="0" err="1" smtClean="0"/>
              <a:t>melakukan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investasi</a:t>
            </a:r>
            <a:r>
              <a:rPr lang="en-US" sz="1800" dirty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penyetoran</a:t>
            </a:r>
            <a:r>
              <a:rPr lang="en-US" sz="1800" dirty="0" smtClean="0"/>
              <a:t> </a:t>
            </a:r>
            <a:r>
              <a:rPr lang="en-US" sz="1800" dirty="0" err="1" smtClean="0"/>
              <a:t>simpanan</a:t>
            </a:r>
            <a:r>
              <a:rPr lang="en-US" sz="1800" dirty="0" smtClean="0"/>
              <a:t> </a:t>
            </a:r>
            <a:r>
              <a:rPr lang="en-US" sz="1800" dirty="0" err="1" smtClean="0"/>
              <a:t>anggota</a:t>
            </a:r>
            <a:endParaRPr lang="en-US" sz="1800" dirty="0" smtClean="0"/>
          </a:p>
          <a:p>
            <a:pPr marL="347663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, </a:t>
            </a:r>
            <a:r>
              <a:rPr lang="en-US" sz="1800" dirty="0" err="1" smtClean="0"/>
              <a:t>seorang</a:t>
            </a:r>
            <a:r>
              <a:rPr lang="en-US" sz="1800" dirty="0" smtClean="0"/>
              <a:t> </a:t>
            </a:r>
            <a:r>
              <a:rPr lang="en-US" sz="1800" dirty="0" err="1" smtClean="0"/>
              <a:t>anggota</a:t>
            </a:r>
            <a:r>
              <a:rPr lang="en-US" sz="1800" dirty="0" smtClean="0"/>
              <a:t> </a:t>
            </a:r>
            <a:r>
              <a:rPr lang="en-US" sz="1800" dirty="0" err="1" smtClean="0"/>
              <a:t>berkewajiban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jasa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ditawarkan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koperasi</a:t>
            </a:r>
          </a:p>
          <a:p>
            <a:pPr marL="347663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dirty="0" err="1" smtClean="0"/>
              <a:t>Bagian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diperoleh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anggota</a:t>
            </a:r>
            <a:r>
              <a:rPr lang="en-US" sz="1800" dirty="0" smtClean="0"/>
              <a:t> </a:t>
            </a:r>
            <a:r>
              <a:rPr lang="en-US" sz="1800" dirty="0" err="1" smtClean="0"/>
              <a:t>Koperasi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total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jasa</a:t>
            </a:r>
            <a:r>
              <a:rPr lang="en-US" sz="1800" dirty="0" smtClean="0"/>
              <a:t> modal </a:t>
            </a:r>
            <a:r>
              <a:rPr lang="en-US" sz="1800" dirty="0" err="1" smtClean="0"/>
              <a:t>anggota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jasa</a:t>
            </a:r>
            <a:r>
              <a:rPr lang="en-US" sz="1800" dirty="0" smtClean="0"/>
              <a:t> </a:t>
            </a:r>
            <a:r>
              <a:rPr lang="en-US" sz="1800" dirty="0" err="1" smtClean="0"/>
              <a:t>usaha</a:t>
            </a:r>
            <a:r>
              <a:rPr lang="en-US" sz="1800" dirty="0" smtClean="0"/>
              <a:t> </a:t>
            </a:r>
            <a:r>
              <a:rPr lang="en-US" sz="1800" dirty="0" err="1" smtClean="0"/>
              <a:t>anggota</a:t>
            </a:r>
            <a:r>
              <a:rPr lang="en-US" sz="1800" dirty="0" smtClean="0"/>
              <a:t> </a:t>
            </a:r>
            <a:endParaRPr sz="1800"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4747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74167" y="251719"/>
            <a:ext cx="566928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 Pembagian SHU</a:t>
            </a:r>
            <a:endParaRPr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63279" y="1054450"/>
            <a:ext cx="5852160" cy="393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663" lvl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dirty="0" smtClean="0"/>
              <a:t>SHU yang </a:t>
            </a:r>
            <a:r>
              <a:rPr lang="en-US" sz="1800" dirty="0" err="1" smtClean="0"/>
              <a:t>dibagikan</a:t>
            </a:r>
            <a:r>
              <a:rPr lang="en-US" sz="1800" dirty="0" smtClean="0"/>
              <a:t> </a:t>
            </a:r>
            <a:r>
              <a:rPr lang="en-US" sz="1800" dirty="0" err="1" smtClean="0"/>
              <a:t>bersumber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anggota</a:t>
            </a:r>
            <a:endParaRPr lang="en-US" sz="1800" dirty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/>
              <a:t>SHU yang </a:t>
            </a:r>
            <a:r>
              <a:rPr lang="en-US" sz="1800" i="1" dirty="0" err="1">
                <a:solidFill>
                  <a:srgbClr val="FF0000"/>
                </a:solidFill>
              </a:rPr>
              <a:t>bukan</a:t>
            </a:r>
            <a:r>
              <a:rPr lang="en-US" sz="1800" dirty="0"/>
              <a:t> </a:t>
            </a:r>
            <a:r>
              <a:rPr lang="en-US" sz="1800" dirty="0" err="1"/>
              <a:t>berasal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transaksi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anggota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dasarnya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 smtClean="0"/>
              <a:t>dibagikan</a:t>
            </a:r>
            <a:r>
              <a:rPr lang="en-US" sz="1800" dirty="0" smtClean="0"/>
              <a:t>, </a:t>
            </a:r>
            <a:r>
              <a:rPr lang="en-US" sz="1800" dirty="0" err="1"/>
              <a:t>melainkan</a:t>
            </a:r>
            <a:r>
              <a:rPr lang="en-US" sz="1800" dirty="0"/>
              <a:t> </a:t>
            </a:r>
            <a:r>
              <a:rPr lang="en-US" sz="1800" dirty="0" err="1"/>
              <a:t>dijadikan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cadangan</a:t>
            </a:r>
            <a:r>
              <a:rPr lang="en-US" sz="1800" dirty="0"/>
              <a:t> </a:t>
            </a:r>
            <a:r>
              <a:rPr lang="en-US" sz="1800" dirty="0" err="1"/>
              <a:t>koperasi</a:t>
            </a:r>
            <a:endParaRPr lang="en-US" sz="1800" dirty="0" smtClean="0"/>
          </a:p>
          <a:p>
            <a:pPr marL="347663" lvl="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dirty="0" smtClean="0"/>
              <a:t>SHU </a:t>
            </a:r>
            <a:r>
              <a:rPr lang="en-US" sz="1800" dirty="0" err="1"/>
              <a:t>anggota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jasa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modal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transaksi</a:t>
            </a:r>
            <a:r>
              <a:rPr lang="en-US" sz="1800" dirty="0"/>
              <a:t> </a:t>
            </a:r>
            <a:r>
              <a:rPr lang="en-US" sz="1800" dirty="0" err="1"/>
              <a:t>usaha</a:t>
            </a:r>
            <a:r>
              <a:rPr lang="en-US" sz="1800" dirty="0"/>
              <a:t> yang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anggota</a:t>
            </a:r>
            <a:r>
              <a:rPr lang="en-US" sz="1800" dirty="0"/>
              <a:t> </a:t>
            </a:r>
            <a:r>
              <a:rPr lang="en-US" sz="1800" dirty="0" err="1" smtClean="0"/>
              <a:t>sendiri</a:t>
            </a:r>
            <a:endParaRPr lang="en-US" sz="1800" dirty="0" smtClean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/>
              <a:t>Dari SHU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anggota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 smtClean="0"/>
              <a:t>ditetapkan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persentase</a:t>
            </a:r>
            <a:r>
              <a:rPr lang="en-US" sz="1800" dirty="0" smtClean="0"/>
              <a:t> SHU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jasa</a:t>
            </a:r>
            <a:r>
              <a:rPr lang="en-US" sz="1800" dirty="0" smtClean="0"/>
              <a:t> modal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jasa</a:t>
            </a:r>
            <a:r>
              <a:rPr lang="en-US" sz="1800" dirty="0" smtClean="0"/>
              <a:t> </a:t>
            </a:r>
            <a:r>
              <a:rPr lang="en-US" sz="1800" dirty="0" err="1" smtClean="0"/>
              <a:t>transaksi</a:t>
            </a:r>
            <a:r>
              <a:rPr lang="en-US" sz="1800" dirty="0" smtClean="0"/>
              <a:t> </a:t>
            </a:r>
            <a:r>
              <a:rPr lang="en-US" sz="1800" dirty="0" err="1" smtClean="0"/>
              <a:t>usaha</a:t>
            </a:r>
            <a:endParaRPr lang="en-US" sz="1800" dirty="0" smtClean="0"/>
          </a:p>
          <a:p>
            <a:pPr marL="347663" lvl="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endParaRPr sz="1800"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7826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74167" y="251719"/>
            <a:ext cx="566928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 Pembagian SHU</a:t>
            </a:r>
            <a:endParaRPr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63279" y="1054450"/>
            <a:ext cx="5852160" cy="393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663" lvl="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dirty="0" err="1" smtClean="0"/>
              <a:t>Pembagian</a:t>
            </a:r>
            <a:r>
              <a:rPr lang="en-US" sz="1800" dirty="0" smtClean="0"/>
              <a:t> SHU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transparan</a:t>
            </a:r>
            <a:endParaRPr lang="en-US" sz="1800" dirty="0" smtClean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/>
              <a:t>Proses </a:t>
            </a:r>
            <a:r>
              <a:rPr lang="en-US" sz="1800" dirty="0" err="1"/>
              <a:t>perhitungan</a:t>
            </a:r>
            <a:r>
              <a:rPr lang="en-US" sz="1800" dirty="0"/>
              <a:t> SHU </a:t>
            </a:r>
            <a:r>
              <a:rPr lang="en-US" sz="1800" dirty="0" smtClean="0"/>
              <a:t>yang </a:t>
            </a:r>
            <a:r>
              <a:rPr lang="en-US" sz="1800" dirty="0" err="1" smtClean="0"/>
              <a:t>dibagikan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anggota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/>
              <a:t>diumumkan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transparan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anggota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menghitung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kuantitatif</a:t>
            </a:r>
            <a:r>
              <a:rPr lang="en-US" sz="1800" dirty="0"/>
              <a:t> </a:t>
            </a:r>
            <a:r>
              <a:rPr lang="en-US" sz="1800" dirty="0" err="1"/>
              <a:t>berapa</a:t>
            </a:r>
            <a:r>
              <a:rPr lang="en-US" sz="1800" dirty="0"/>
              <a:t> </a:t>
            </a:r>
            <a:r>
              <a:rPr lang="en-US" sz="1800" dirty="0" err="1"/>
              <a:t>partisipasinya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 smtClean="0"/>
              <a:t>koperasinya</a:t>
            </a:r>
            <a:endParaRPr lang="en-US" sz="1800" dirty="0" smtClean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 err="1"/>
              <a:t>Prinsif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dasarnya</a:t>
            </a:r>
            <a:r>
              <a:rPr lang="en-US" sz="1800" dirty="0"/>
              <a:t> juga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salah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proses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anggota</a:t>
            </a:r>
            <a:r>
              <a:rPr lang="en-US" sz="1800" dirty="0"/>
              <a:t> </a:t>
            </a:r>
            <a:r>
              <a:rPr lang="en-US" sz="1800" dirty="0" err="1"/>
              <a:t>koperasi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membangun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 smtClean="0"/>
              <a:t>kebersamaan</a:t>
            </a:r>
            <a:r>
              <a:rPr lang="en-US" sz="1800" dirty="0" smtClean="0"/>
              <a:t>, </a:t>
            </a:r>
            <a:r>
              <a:rPr lang="en-US" sz="1800" dirty="0" err="1"/>
              <a:t>kepemilikan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badan</a:t>
            </a:r>
            <a:r>
              <a:rPr lang="en-US" sz="1800" dirty="0"/>
              <a:t> </a:t>
            </a:r>
            <a:r>
              <a:rPr lang="en-US" sz="1800" dirty="0" err="1" smtClean="0"/>
              <a:t>usaha</a:t>
            </a:r>
            <a:r>
              <a:rPr lang="en-US" sz="1800" dirty="0" smtClean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proses </a:t>
            </a:r>
            <a:r>
              <a:rPr lang="en-US" sz="1800" dirty="0" err="1" smtClean="0"/>
              <a:t>demokrasi</a:t>
            </a:r>
            <a:endParaRPr lang="en-US" sz="1800" dirty="0" smtClean="0"/>
          </a:p>
          <a:p>
            <a:pPr marL="347663" lvl="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endParaRPr lang="en-US" sz="1800" dirty="0" smtClean="0"/>
          </a:p>
          <a:p>
            <a:pPr marL="347663" lvl="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endParaRPr sz="1800"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6475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174167" y="251719"/>
            <a:ext cx="566928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 Pembagian SHU</a:t>
            </a:r>
            <a:endParaRPr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63279" y="1054450"/>
            <a:ext cx="5852160" cy="393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663" lvl="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1800" dirty="0" smtClean="0"/>
              <a:t>SHU </a:t>
            </a:r>
            <a:r>
              <a:rPr lang="en-US" sz="1800" dirty="0" err="1" smtClean="0"/>
              <a:t>anggota</a:t>
            </a:r>
            <a:r>
              <a:rPr lang="en-US" sz="1800" dirty="0" smtClean="0"/>
              <a:t> </a:t>
            </a:r>
            <a:r>
              <a:rPr lang="en-US" sz="1800" dirty="0" err="1" smtClean="0"/>
              <a:t>dibayar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tunai</a:t>
            </a:r>
            <a:endParaRPr lang="en-US" sz="1800" dirty="0" smtClean="0"/>
          </a:p>
          <a:p>
            <a:pPr marL="685800" lvl="0">
              <a:buClr>
                <a:srgbClr val="FF0000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1800" dirty="0"/>
              <a:t>SHU per </a:t>
            </a:r>
            <a:r>
              <a:rPr lang="en-US" sz="1800" dirty="0" err="1"/>
              <a:t>anggota</a:t>
            </a:r>
            <a:r>
              <a:rPr lang="en-US" sz="1800" dirty="0"/>
              <a:t> </a:t>
            </a:r>
            <a:r>
              <a:rPr lang="en-US" sz="1800" dirty="0" err="1"/>
              <a:t>haruslah</a:t>
            </a:r>
            <a:r>
              <a:rPr lang="en-US" sz="1800" dirty="0"/>
              <a:t> </a:t>
            </a:r>
            <a:r>
              <a:rPr lang="en-US" sz="1800" dirty="0" err="1"/>
              <a:t>dibagikan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 smtClean="0"/>
              <a:t>tunai</a:t>
            </a:r>
            <a:r>
              <a:rPr lang="en-US" sz="1800" dirty="0" smtClean="0"/>
              <a:t>,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demikian</a:t>
            </a:r>
            <a:r>
              <a:rPr lang="en-US" sz="1800" dirty="0"/>
              <a:t> </a:t>
            </a:r>
            <a:r>
              <a:rPr lang="en-US" sz="1800" dirty="0" err="1"/>
              <a:t>koperasi</a:t>
            </a:r>
            <a:r>
              <a:rPr lang="en-US" sz="1800" dirty="0"/>
              <a:t> </a:t>
            </a:r>
            <a:r>
              <a:rPr lang="en-US" sz="1800" dirty="0" err="1"/>
              <a:t>membuktikan</a:t>
            </a:r>
            <a:r>
              <a:rPr lang="en-US" sz="1800" dirty="0"/>
              <a:t> </a:t>
            </a:r>
            <a:r>
              <a:rPr lang="en-US" sz="1800" dirty="0" err="1"/>
              <a:t>dirinya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badan</a:t>
            </a:r>
            <a:r>
              <a:rPr lang="en-US" sz="1800" dirty="0"/>
              <a:t> </a:t>
            </a:r>
            <a:r>
              <a:rPr lang="en-US" sz="1800" dirty="0" err="1"/>
              <a:t>usaha</a:t>
            </a:r>
            <a:r>
              <a:rPr lang="en-US" sz="1800" dirty="0"/>
              <a:t> yang </a:t>
            </a:r>
            <a:r>
              <a:rPr lang="en-US" sz="1800" dirty="0" err="1"/>
              <a:t>sehat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anggota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err="1"/>
              <a:t>mitra</a:t>
            </a:r>
            <a:r>
              <a:rPr lang="en-US" sz="1800" dirty="0"/>
              <a:t> </a:t>
            </a:r>
            <a:r>
              <a:rPr lang="en-US" sz="1800" dirty="0" err="1"/>
              <a:t>bisnisnya</a:t>
            </a:r>
            <a:endParaRPr lang="en-US" sz="1800" dirty="0" smtClean="0"/>
          </a:p>
          <a:p>
            <a:pPr marL="347663" lvl="0">
              <a:buClr>
                <a:srgbClr val="FF0000"/>
              </a:buClr>
              <a:buSzPct val="85000"/>
              <a:buFont typeface="Wingdings" panose="05000000000000000000" pitchFamily="2" charset="2"/>
              <a:buChar char="v"/>
            </a:pPr>
            <a:endParaRPr sz="1800"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0869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uiExpand="1" build="p"/>
    </p:bldLst>
  </p:timing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879</Words>
  <Application>Microsoft Office PowerPoint</Application>
  <PresentationFormat>On-screen Show (16:9)</PresentationFormat>
  <Paragraphs>160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Wingdings</vt:lpstr>
      <vt:lpstr>Poppins</vt:lpstr>
      <vt:lpstr>Cambria Math</vt:lpstr>
      <vt:lpstr>Arial</vt:lpstr>
      <vt:lpstr>Poppins Light</vt:lpstr>
      <vt:lpstr>Cymbeline template</vt:lpstr>
      <vt:lpstr>Sisa Hasil Usaha Koperasi</vt:lpstr>
      <vt:lpstr>Konsep</vt:lpstr>
      <vt:lpstr>Sisa Hasil Usaha (SHU)</vt:lpstr>
      <vt:lpstr>Sisa Hasil Usaha (SHU)</vt:lpstr>
      <vt:lpstr>Dana Cadangan</vt:lpstr>
      <vt:lpstr>Jasa Anggota</vt:lpstr>
      <vt:lpstr>Prinsip Pembagian SHU</vt:lpstr>
      <vt:lpstr>Prinsip Pembagian SHU</vt:lpstr>
      <vt:lpstr>Prinsip Pembagian SHU</vt:lpstr>
      <vt:lpstr>Informasi Dasar</vt:lpstr>
      <vt:lpstr>Pos Pembagian SHU</vt:lpstr>
      <vt:lpstr>Perhitungan SHU</vt:lpstr>
      <vt:lpstr>Rumus SHU</vt:lpstr>
      <vt:lpstr>Contoh Perhitungan</vt:lpstr>
      <vt:lpstr>Contoh Kasus 1</vt:lpstr>
      <vt:lpstr>Solusi Kasus 1 </vt:lpstr>
      <vt:lpstr>Contoh Kasus 2</vt:lpstr>
      <vt:lpstr>Solusi Kasus 2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Sisa Hasil Usaha Koperasi</dc:title>
  <dc:creator>Joel F. Sofyan</dc:creator>
  <cp:lastModifiedBy>Joel F. Sofyan</cp:lastModifiedBy>
  <cp:revision>45</cp:revision>
  <dcterms:modified xsi:type="dcterms:W3CDTF">2019-07-01T10:28:45Z</dcterms:modified>
</cp:coreProperties>
</file>