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61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23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2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41" r:id="rId46"/>
    <p:sldId id="442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  <p:sldId id="394" r:id="rId76"/>
    <p:sldId id="395" r:id="rId77"/>
    <p:sldId id="396" r:id="rId78"/>
    <p:sldId id="328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EE68-358A-4FA9-BD5E-6D898D5685CF}" type="datetimeFigureOut">
              <a:rPr lang="id-ID" smtClean="0"/>
              <a:t>02/04/2020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C5AA-B271-48C0-8A86-00F3DAD105A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452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2152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754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790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119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722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6069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1682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8846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801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0954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3535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31335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5915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77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964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072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59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2650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536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0871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06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0313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00F6F-F2AE-4A06-8D2F-CB5DA6E9D9FC}" type="slidenum">
              <a:rPr lang="id-ID" smtClean="0"/>
              <a:pPr/>
              <a:t>64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021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128571-7630-41A9-A9C9-1AED14AD6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19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0867DF-6B01-42FD-88C1-5A0EF657FC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5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2" r:id="rId10"/>
    <p:sldLayoutId id="2147483665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Dr. Iphov Kumala Sriwana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id-ID" sz="3200" b="1" dirty="0" smtClean="0"/>
              <a:t>Penelitian Operasional II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dirty="0"/>
              <a:t>PENJADWALAN PROYEK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AA6B-19B3-40DB-9713-BBDC1B13F6AD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610600" cy="1600200"/>
          </a:xfrm>
        </p:spPr>
        <p:txBody>
          <a:bodyPr/>
          <a:lstStyle/>
          <a:p>
            <a:r>
              <a:rPr lang="en-US"/>
              <a:t>Langkah Dasar PERT dan CPM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7848600" cy="3657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Menetapkan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perkiraan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Menghitung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terpanjang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melalui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jaringan</a:t>
            </a:r>
            <a:r>
              <a:rPr lang="en-US" sz="2800" dirty="0">
                <a:solidFill>
                  <a:schemeClr val="tx1"/>
                </a:solidFill>
              </a:rPr>
              <a:t>. (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kritis</a:t>
            </a:r>
            <a:r>
              <a:rPr lang="en-US" sz="2800" dirty="0">
                <a:solidFill>
                  <a:schemeClr val="tx1"/>
                </a:solidFill>
              </a:rPr>
              <a:t>).</a:t>
            </a:r>
          </a:p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Menggunakan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jaringan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membantu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perencanaan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penjadwalan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pengendalian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B83B-299F-4623-B589-0EEDD428A7EE}" type="slidenum">
              <a:rPr lang="en-US"/>
              <a:pPr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600" dirty="0" err="1">
                <a:solidFill>
                  <a:schemeClr val="tx1"/>
                </a:solidFill>
              </a:rPr>
              <a:t>Kegiatan-pada-titik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i="1" dirty="0">
                <a:solidFill>
                  <a:schemeClr val="tx1"/>
                </a:solidFill>
              </a:rPr>
              <a:t>(activity-on-node/ </a:t>
            </a:r>
            <a:r>
              <a:rPr lang="en-US" sz="3600" dirty="0">
                <a:solidFill>
                  <a:schemeClr val="tx1"/>
                </a:solidFill>
              </a:rPr>
              <a:t>AON). </a:t>
            </a:r>
            <a:r>
              <a:rPr lang="en-US" sz="3600" dirty="0" err="1">
                <a:solidFill>
                  <a:schemeClr val="tx1"/>
                </a:solidFill>
              </a:rPr>
              <a:t>Pada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konvensi</a:t>
            </a:r>
            <a:r>
              <a:rPr lang="en-US" sz="3600" dirty="0">
                <a:solidFill>
                  <a:schemeClr val="tx1"/>
                </a:solidFill>
              </a:rPr>
              <a:t> AON, </a:t>
            </a:r>
            <a:r>
              <a:rPr lang="en-US" sz="3600" i="1" dirty="0" err="1">
                <a:solidFill>
                  <a:schemeClr val="tx1"/>
                </a:solidFill>
              </a:rPr>
              <a:t>titik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menunjukkan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kegiatan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3600" dirty="0" err="1">
                <a:solidFill>
                  <a:schemeClr val="tx1"/>
                </a:solidFill>
              </a:rPr>
              <a:t>Kegiatan-pada-panah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i="1" dirty="0">
                <a:solidFill>
                  <a:schemeClr val="tx1"/>
                </a:solidFill>
              </a:rPr>
              <a:t>(activity-on-arrow—</a:t>
            </a:r>
            <a:r>
              <a:rPr lang="en-US" sz="3600" dirty="0">
                <a:solidFill>
                  <a:schemeClr val="tx1"/>
                </a:solidFill>
              </a:rPr>
              <a:t>AOA). </a:t>
            </a:r>
            <a:r>
              <a:rPr lang="en-US" sz="3600" dirty="0" err="1">
                <a:solidFill>
                  <a:schemeClr val="tx1"/>
                </a:solidFill>
              </a:rPr>
              <a:t>Pada</a:t>
            </a:r>
            <a:r>
              <a:rPr lang="en-US" sz="3600" dirty="0">
                <a:solidFill>
                  <a:schemeClr val="tx1"/>
                </a:solidFill>
              </a:rPr>
              <a:t> AOA, </a:t>
            </a:r>
            <a:r>
              <a:rPr lang="en-US" sz="3600" i="1" dirty="0" err="1">
                <a:solidFill>
                  <a:schemeClr val="tx1"/>
                </a:solidFill>
              </a:rPr>
              <a:t>panah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menunjukkan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kegiatan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Pada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jaringan</a:t>
            </a:r>
            <a:r>
              <a:rPr lang="en-US" sz="3600" dirty="0">
                <a:solidFill>
                  <a:schemeClr val="tx1"/>
                </a:solidFill>
              </a:rPr>
              <a:t> AOA, </a:t>
            </a:r>
            <a:r>
              <a:rPr lang="en-US" sz="3600" dirty="0" err="1">
                <a:solidFill>
                  <a:schemeClr val="tx1"/>
                </a:solidFill>
              </a:rPr>
              <a:t>titik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mewakili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waktu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mulai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selesainya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suatu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kegiatan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juga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disebut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kejadian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Artinya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titik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pada</a:t>
            </a:r>
            <a:r>
              <a:rPr lang="en-US" sz="3600" dirty="0">
                <a:solidFill>
                  <a:schemeClr val="tx1"/>
                </a:solidFill>
              </a:rPr>
              <a:t> AOA </a:t>
            </a:r>
            <a:r>
              <a:rPr lang="en-US" sz="3600" dirty="0" err="1">
                <a:solidFill>
                  <a:schemeClr val="tx1"/>
                </a:solidFill>
              </a:rPr>
              <a:t>tidak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memerlukan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waktu</a:t>
            </a:r>
            <a:r>
              <a:rPr lang="en-US" sz="3600" dirty="0">
                <a:solidFill>
                  <a:schemeClr val="tx1"/>
                </a:solidFill>
              </a:rPr>
              <a:t>. </a:t>
            </a:r>
            <a:r>
              <a:rPr lang="en-US" sz="3600" dirty="0" err="1">
                <a:solidFill>
                  <a:schemeClr val="tx1"/>
                </a:solidFill>
              </a:rPr>
              <a:t>maupun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sumber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daya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0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386E-6EFB-4D4C-8034-3470E39F0CF1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38200"/>
          </a:xfrm>
        </p:spPr>
        <p:txBody>
          <a:bodyPr/>
          <a:lstStyle/>
          <a:p>
            <a:r>
              <a:rPr lang="en-US"/>
              <a:t>CONTOH 1: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96200" cy="3657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Rumah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Sakit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Umum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berlokasi</a:t>
            </a:r>
            <a:r>
              <a:rPr lang="en-US" sz="2800" dirty="0">
                <a:solidFill>
                  <a:schemeClr val="tx1"/>
                </a:solidFill>
              </a:rPr>
              <a:t> di </a:t>
            </a:r>
            <a:r>
              <a:rPr lang="en-US" sz="2800" dirty="0" err="1">
                <a:solidFill>
                  <a:schemeClr val="tx1"/>
                </a:solidFill>
              </a:rPr>
              <a:t>pusat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kota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berupayal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menghindari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besarnya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pengeluaran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pemasangan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peralatan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pengendalian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polusi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udara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fasilitas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operasional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binatu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kebersihannya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Dinas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lingkungan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hidup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baru-baru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memberikan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16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rumah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sakit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memasang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sistem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penyaringan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udara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kompleks</a:t>
            </a:r>
            <a:r>
              <a:rPr lang="en-US" sz="2800" dirty="0">
                <a:solidFill>
                  <a:schemeClr val="tx1"/>
                </a:solidFill>
              </a:rPr>
              <a:t>. RSU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diperingatkan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dipaksa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menutup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fasilitas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binatunya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kecuali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peralatan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terpasang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periode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sudah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ditentukan</a:t>
            </a:r>
            <a:r>
              <a:rPr lang="en-US" sz="2800" dirty="0">
                <a:solidFill>
                  <a:schemeClr val="tx1"/>
                </a:solidFill>
              </a:rPr>
              <a:t>. Administrator </a:t>
            </a:r>
            <a:r>
              <a:rPr lang="en-US" sz="2800" dirty="0" err="1">
                <a:solidFill>
                  <a:schemeClr val="tx1"/>
                </a:solidFill>
              </a:rPr>
              <a:t>rumah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sakit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ingin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memastikan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pemasangan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sistem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penyaringan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berjalan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mulus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503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38F7F-D2DE-4212-B0BD-0746095577E2}" type="slidenum">
              <a:rPr lang="en-US"/>
              <a:pPr/>
              <a:t>13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LANJUTAN CONTOH 1: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RSU </a:t>
            </a:r>
            <a:r>
              <a:rPr lang="en-US" sz="3200" dirty="0" err="1">
                <a:solidFill>
                  <a:schemeClr val="tx1"/>
                </a:solidFill>
              </a:rPr>
              <a:t>tersebut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mengidentifikasi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delapan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perlu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dilakukan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penyelesaian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proyek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Saat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proyek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dua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secara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bersamaan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yaitu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membangun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komponen</a:t>
            </a:r>
            <a:r>
              <a:rPr lang="en-US" sz="3200" dirty="0">
                <a:solidFill>
                  <a:schemeClr val="tx1"/>
                </a:solidFill>
              </a:rPr>
              <a:t> internal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peralatan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A)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modifikasi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diperlukan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lantai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atap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B). </a:t>
            </a:r>
            <a:r>
              <a:rPr lang="en-US" sz="3200" dirty="0" err="1">
                <a:solidFill>
                  <a:schemeClr val="tx1"/>
                </a:solidFill>
              </a:rPr>
              <a:t>Konstruksi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tumpukan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C)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komponen</a:t>
            </a:r>
            <a:r>
              <a:rPr lang="en-US" sz="3200" dirty="0">
                <a:solidFill>
                  <a:schemeClr val="tx1"/>
                </a:solidFill>
              </a:rPr>
              <a:t> internal </a:t>
            </a: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Membuat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lantai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beton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pemasangan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rangka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D)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segera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komponen</a:t>
            </a:r>
            <a:r>
              <a:rPr lang="en-US" sz="3200" dirty="0">
                <a:solidFill>
                  <a:schemeClr val="tx1"/>
                </a:solidFill>
              </a:rPr>
              <a:t> internal </a:t>
            </a: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serta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atap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lantai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dimodifikasi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678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3732-04F4-4C68-A089-058FA7D1DE57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LANJUTAN CONTOH 1: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Setelah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tumpukan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dibangun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dua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err="1">
                <a:solidFill>
                  <a:schemeClr val="tx1"/>
                </a:solidFill>
              </a:rPr>
              <a:t>membangun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pembakar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temperatur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tinggi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E)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memasang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sistem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pengendalian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polusi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F). </a:t>
            </a:r>
            <a:r>
              <a:rPr lang="en-US" sz="3200" dirty="0" err="1">
                <a:solidFill>
                  <a:schemeClr val="tx1"/>
                </a:solidFill>
              </a:rPr>
              <a:t>Alat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pencegah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polusi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udara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dipasang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G) </a:t>
            </a:r>
            <a:r>
              <a:rPr lang="en-US" sz="3200" dirty="0" err="1">
                <a:solidFill>
                  <a:schemeClr val="tx1"/>
                </a:solidFill>
              </a:rPr>
              <a:t>setelah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lantai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beton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dicor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rangka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dipasang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pembakar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temperatur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tinggi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dibangun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Akhirnya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setelah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sistem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kendali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peralatan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polusi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terpasang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sistem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tersebut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diperiksa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diuji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H).</a:t>
            </a:r>
          </a:p>
        </p:txBody>
      </p:sp>
    </p:spTree>
    <p:extLst>
      <p:ext uri="{BB962C8B-B14F-4D97-AF65-F5344CB8AC3E}">
        <p14:creationId xmlns:p14="http://schemas.microsoft.com/office/powerpoint/2010/main" val="145061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3798-4415-496B-A3F3-C70677E6EC6C}" type="slidenum">
              <a:rPr lang="en-US"/>
              <a:pPr/>
              <a:t>15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ph idx="1"/>
          </p:nvPr>
        </p:nvGraphicFramePr>
        <p:xfrm>
          <a:off x="533400" y="1752600"/>
          <a:ext cx="80010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3" imgW="7020905" imgH="2066667" progId="Paint.Picture">
                  <p:embed/>
                </p:oleObj>
              </mc:Choice>
              <mc:Fallback>
                <p:oleObj name="Bitmap Image" r:id="rId3" imgW="7020905" imgH="2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80010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1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C266D-CF20-4006-B910-90E20A5D7B08}" type="slidenum">
              <a:rPr lang="en-US"/>
              <a:pPr/>
              <a:t>16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Jaringan AON untuk Rumah Sakit Umum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6858000" cy="3810000"/>
          </a:xfrm>
          <a:ln/>
        </p:spPr>
      </p:pic>
    </p:spTree>
    <p:extLst>
      <p:ext uri="{BB962C8B-B14F-4D97-AF65-F5344CB8AC3E}">
        <p14:creationId xmlns:p14="http://schemas.microsoft.com/office/powerpoint/2010/main" val="1028702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1ADB1-2AD6-4D7E-A8CD-42493D6CA14E}" type="slidenum">
              <a:rPr lang="en-US"/>
              <a:pPr/>
              <a:t>17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Jaringan proyek AOA pada permasalahan Rumah Sakit Umum 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ph idx="1"/>
          </p:nvPr>
        </p:nvGraphicFramePr>
        <p:xfrm>
          <a:off x="228600" y="1931988"/>
          <a:ext cx="861060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 Image" r:id="rId3" imgW="7714286" imgH="3457143" progId="Paint.Picture">
                  <p:embed/>
                </p:oleObj>
              </mc:Choice>
              <mc:Fallback>
                <p:oleObj name="Bitmap Image" r:id="rId3" imgW="7714286" imgH="3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31988"/>
                        <a:ext cx="861060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9097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466C-580C-42C4-88A7-DA3479695B97}" type="slidenum">
              <a:rPr lang="en-US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MENENTUKAN PENJADWALAN PROYEK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algn="just"/>
            <a:r>
              <a:rPr lang="en-US" sz="3200" dirty="0" err="1">
                <a:solidFill>
                  <a:schemeClr val="tx1"/>
                </a:solidFill>
              </a:rPr>
              <a:t>Langkah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selanjutnya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adalah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menentukan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jadwal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proyek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Artinya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diidentifikasikan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direncanakan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untuk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tiap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970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3224-3675-4BEF-9ACA-65B81603148B}" type="slidenum">
              <a:rPr lang="en-US"/>
              <a:pPr/>
              <a:t>19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Asumsi Prakiraan Waktu pembuatan RSU </a:t>
            </a:r>
            <a:endParaRPr lang="en-US"/>
          </a:p>
        </p:txBody>
      </p:sp>
      <p:graphicFrame>
        <p:nvGraphicFramePr>
          <p:cNvPr id="32863" name="Group 95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696200" cy="3749994"/>
        </p:xfrm>
        <a:graphic>
          <a:graphicData uri="http://schemas.openxmlformats.org/drawingml/2006/table">
            <a:tbl>
              <a:tblPr/>
              <a:tblGrid>
                <a:gridCol w="1408113"/>
                <a:gridCol w="4456112"/>
                <a:gridCol w="1831975"/>
              </a:tblGrid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Kegiatan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Keterangan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Waktu (Minggu)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Membangun komponen internal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Memodifikasi atap dan lantai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Membangun kumpulan tumpukan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Menuangkan beton dan memasang rangka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Membangun pembakar temperatur tinggi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Merrtasang sistem kendali polusi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Membangun alat pencegah polusi udara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Pemeriksaan dan pengujian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waktu (minggu)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6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7F9C-02AB-4246-8C16-43EF9278DEBE}" type="slidenum">
              <a:rPr lang="en-US"/>
              <a:pPr/>
              <a:t>2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Strategi dan Permasalahan Sepanjang Siklus Produk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ph idx="1"/>
          </p:nvPr>
        </p:nvGraphicFramePr>
        <p:xfrm>
          <a:off x="533400" y="1676400"/>
          <a:ext cx="80010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6230220" imgH="5161905" progId="Paint.Picture">
                  <p:embed/>
                </p:oleObj>
              </mc:Choice>
              <mc:Fallback>
                <p:oleObj name="Bitmap Image" r:id="rId3" imgW="6230220" imgH="5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0010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42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65B80-7145-4E88-B417-C98CE7E7147A}" type="slidenum">
              <a:rPr lang="en-US"/>
              <a:pPr/>
              <a:t>20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Penentuan Jalur Kritis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3600" dirty="0" err="1">
                <a:solidFill>
                  <a:schemeClr val="tx1"/>
                </a:solidFill>
              </a:rPr>
              <a:t>Sebagaimana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disebutkan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sebelumnya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jalur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kritis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adalah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jalur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waktu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terpanjang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yang </a:t>
            </a:r>
            <a:r>
              <a:rPr lang="en-US" sz="3600" dirty="0" err="1">
                <a:solidFill>
                  <a:schemeClr val="tx1"/>
                </a:solidFill>
              </a:rPr>
              <a:t>melalui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jaringan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mengetahui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jalur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kritis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hitung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dua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waktu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awal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akhir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untuk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setiap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kegiatan</a:t>
            </a:r>
            <a:r>
              <a:rPr lang="en-US" sz="3600" dirty="0">
                <a:solidFill>
                  <a:schemeClr val="tx1"/>
                </a:solidFill>
              </a:rPr>
              <a:t>. Hal </a:t>
            </a:r>
            <a:r>
              <a:rPr lang="en-US" sz="3600" dirty="0" err="1">
                <a:solidFill>
                  <a:schemeClr val="tx1"/>
                </a:solidFill>
              </a:rPr>
              <a:t>ini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didefinisikan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sebagai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berikut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027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0EA48-21F0-4E02-8EF5-7980A29EA7D3}" type="slidenum">
              <a:rPr lang="en-US"/>
              <a:pPr/>
              <a:t>21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Penentuan Jalur Kritis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terdahulu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(earliest start—</a:t>
            </a:r>
            <a:r>
              <a:rPr lang="en-US" sz="3200" dirty="0">
                <a:solidFill>
                  <a:schemeClr val="tx1"/>
                </a:solidFill>
              </a:rPr>
              <a:t>ES)    =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terdahulu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dengan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asumsi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semua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pendahulu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sudah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terdahulu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(earliest finish—</a:t>
            </a:r>
            <a:r>
              <a:rPr lang="en-US" sz="3200" dirty="0">
                <a:solidFill>
                  <a:schemeClr val="tx1"/>
                </a:solidFill>
              </a:rPr>
              <a:t>EF) =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terdahulu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selesai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terakhir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(latest start—</a:t>
            </a:r>
            <a:r>
              <a:rPr lang="en-US" sz="3200" dirty="0">
                <a:solidFill>
                  <a:schemeClr val="tx1"/>
                </a:solidFill>
              </a:rPr>
              <a:t>LS) =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terakhir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dimulai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sehingga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tidak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menunda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penyelesaian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keseluruhan</a:t>
            </a:r>
            <a:endParaRPr lang="en-US" sz="3200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terakhir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(latest finish—</a:t>
            </a:r>
            <a:r>
              <a:rPr lang="en-US" sz="3200" dirty="0">
                <a:solidFill>
                  <a:schemeClr val="tx1"/>
                </a:solidFill>
              </a:rPr>
              <a:t>LF) =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terakhir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suatu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dapat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selesai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sehingga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tidak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menunda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waktu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penyelesaian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keseluruhan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proyek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66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606B-A80E-4477-B18A-326B17829E79}" type="slidenum">
              <a:rPr lang="en-US"/>
              <a:pPr/>
              <a:t>22</a:t>
            </a:fld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Forward Pass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>
            <p:ph idx="1"/>
          </p:nvPr>
        </p:nvGraphicFramePr>
        <p:xfrm>
          <a:off x="1447800" y="1600200"/>
          <a:ext cx="5410200" cy="413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Bitmap Image" r:id="rId3" imgW="4086795" imgH="3123810" progId="Paint.Picture">
                  <p:embed/>
                </p:oleObj>
              </mc:Choice>
              <mc:Fallback>
                <p:oleObj name="Bitmap Image" r:id="rId3" imgW="4086795" imgH="31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0200"/>
                        <a:ext cx="5410200" cy="413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429000" y="3733800"/>
            <a:ext cx="468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LS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953000" y="37338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LF</a:t>
            </a:r>
          </a:p>
        </p:txBody>
      </p:sp>
    </p:spTree>
    <p:extLst>
      <p:ext uri="{BB962C8B-B14F-4D97-AF65-F5344CB8AC3E}">
        <p14:creationId xmlns:p14="http://schemas.microsoft.com/office/powerpoint/2010/main" val="1648671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C5E2E-BC45-4294-BCFA-FF8F8587A768}" type="slidenum">
              <a:rPr lang="en-US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Aturan Waktu Mulai Terdahulu (ES)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sv-SE" sz="3200" dirty="0">
                <a:solidFill>
                  <a:schemeClr val="tx1"/>
                </a:solidFill>
              </a:rPr>
              <a:t>Jika suatu kegiatan hanya mempunyai satu pendahulu langsung, ES-nya sama dengan EF dari pendahulunya. </a:t>
            </a:r>
          </a:p>
          <a:p>
            <a:pPr algn="just">
              <a:lnSpc>
                <a:spcPct val="90000"/>
              </a:lnSpc>
            </a:pPr>
            <a:r>
              <a:rPr lang="sv-SE" sz="3200" dirty="0">
                <a:solidFill>
                  <a:schemeClr val="tx1"/>
                </a:solidFill>
              </a:rPr>
              <a:t>Jika suatu kegiatan mempunyai beberapa pendahulu langsung, ES-nya adalah nilai maksimum dari semua EF pendahulunya, yaitu</a:t>
            </a:r>
          </a:p>
          <a:p>
            <a:pPr algn="just">
              <a:lnSpc>
                <a:spcPct val="90000"/>
              </a:lnSpc>
            </a:pPr>
            <a:r>
              <a:rPr lang="sv-SE" sz="3200" dirty="0">
                <a:solidFill>
                  <a:schemeClr val="tx1"/>
                </a:solidFill>
              </a:rPr>
              <a:t>ES = Max {EF semua pendahulu langsung}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778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FE3B-863A-4CD9-8F75-AC5E46429CB0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Aturan Waktu selesai terdahulu (EF)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sv-SE" sz="3600" dirty="0">
                <a:solidFill>
                  <a:schemeClr val="tx1"/>
                </a:solidFill>
              </a:rPr>
              <a:t>(EF) dari suatu kegiatan adalah jumlah waktu mulai terdahulu (ES) dan waktu kegiatannya, yaitu</a:t>
            </a:r>
            <a:endParaRPr lang="es-ES" sz="3600" dirty="0">
              <a:solidFill>
                <a:schemeClr val="tx1"/>
              </a:solidFill>
            </a:endParaRPr>
          </a:p>
          <a:p>
            <a:pPr algn="just"/>
            <a:r>
              <a:rPr lang="es-ES" sz="3600" dirty="0">
                <a:solidFill>
                  <a:schemeClr val="tx1"/>
                </a:solidFill>
              </a:rPr>
              <a:t>EF = ES + </a:t>
            </a:r>
            <a:r>
              <a:rPr lang="es-ES" sz="3600" dirty="0" err="1">
                <a:solidFill>
                  <a:schemeClr val="tx1"/>
                </a:solidFill>
              </a:rPr>
              <a:t>Waktu</a:t>
            </a:r>
            <a:r>
              <a:rPr lang="es-ES" sz="3600" dirty="0">
                <a:solidFill>
                  <a:schemeClr val="tx1"/>
                </a:solidFill>
              </a:rPr>
              <a:t> </a:t>
            </a:r>
            <a:r>
              <a:rPr lang="es-ES" sz="3600" dirty="0" err="1">
                <a:solidFill>
                  <a:schemeClr val="tx1"/>
                </a:solidFill>
              </a:rPr>
              <a:t>kegiatan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488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3E0D-C215-407B-9B5F-F3F84B44C945}" type="slidenum">
              <a:rPr lang="en-US"/>
              <a:pPr/>
              <a:t>25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ph idx="1"/>
          </p:nvPr>
        </p:nvGraphicFramePr>
        <p:xfrm>
          <a:off x="381000" y="1828800"/>
          <a:ext cx="722788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 Image" r:id="rId3" imgW="6504762" imgH="3866667" progId="Paint.Picture">
                  <p:embed/>
                </p:oleObj>
              </mc:Choice>
              <mc:Fallback>
                <p:oleObj name="Bitmap Image" r:id="rId3" imgW="6504762" imgH="3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7227888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295400" y="411480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451725" y="3775075"/>
            <a:ext cx="427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7315200" y="40386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9907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2C2C-DE2C-494F-8990-4CB8B08E5FC6}" type="slidenum">
              <a:rPr lang="en-US"/>
              <a:pPr/>
              <a:t>26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Backward Pass</a:t>
            </a:r>
            <a:endParaRPr lang="en-US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i="1">
                <a:solidFill>
                  <a:schemeClr val="tx1"/>
                </a:solidFill>
              </a:rPr>
              <a:t>Backward pass </a:t>
            </a:r>
            <a:r>
              <a:rPr lang="es-ES">
                <a:solidFill>
                  <a:schemeClr val="tx1"/>
                </a:solidFill>
              </a:rPr>
              <a:t>dimulai dengan kegiatan terakhir dari suatu proyek. </a:t>
            </a:r>
            <a:r>
              <a:rPr lang="fi-FI">
                <a:solidFill>
                  <a:schemeClr val="tx1"/>
                </a:solidFill>
              </a:rPr>
              <a:t>Untuk setiap kegiatan, pertama-tama tentukan nilai LF-nya, diikuti dengan nilai LS. 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7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C066-FA30-4034-B5BF-4482167C718D}" type="slidenum">
              <a:rPr lang="en-US"/>
              <a:pPr/>
              <a:t>27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Aturan Waktu Selesai Terakhir</a:t>
            </a:r>
            <a:r>
              <a:rPr lang="fi-FI"/>
              <a:t> 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36576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fi-FI" sz="2400" dirty="0">
                <a:solidFill>
                  <a:schemeClr val="tx1"/>
                </a:solidFill>
              </a:rPr>
              <a:t>Jika suatu kegiatan adalah pendahulu langsung bagi hanya satu kegiatan, LF-nya sama dengan LS dari kegiatan yang secara langsung mengikutinya.</a:t>
            </a:r>
          </a:p>
          <a:p>
            <a:pPr algn="just">
              <a:lnSpc>
                <a:spcPct val="90000"/>
              </a:lnSpc>
            </a:pPr>
            <a:r>
              <a:rPr lang="fi-FI" sz="2400" dirty="0">
                <a:solidFill>
                  <a:schemeClr val="tx1"/>
                </a:solidFill>
              </a:rPr>
              <a:t>Jika suatu kegiatan adalah pendahulu langsung bagi lebih dari satu kegiatan, maka LF adalah minimum dari seluruh nilai LS dari kegiatan-kegiatan yang secara langsung mengikutinya, yaitu</a:t>
            </a:r>
          </a:p>
          <a:p>
            <a:pPr algn="just">
              <a:lnSpc>
                <a:spcPct val="90000"/>
              </a:lnSpc>
            </a:pPr>
            <a:endParaRPr lang="fi-FI" sz="24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fi-FI" sz="2000" dirty="0">
                <a:solidFill>
                  <a:schemeClr val="tx1"/>
                </a:solidFill>
              </a:rPr>
              <a:t>LF = Min {LS dari seluruh kegiatan yang langsung mengikutinya}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88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D5C0B-AE0D-4D1F-B24E-0DA842C9B819}" type="slidenum">
              <a:rPr lang="en-US"/>
              <a:pPr/>
              <a:t>28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Aturan Waktu </a:t>
            </a:r>
            <a:r>
              <a:rPr lang="fi-FI"/>
              <a:t>Mulai </a:t>
            </a:r>
            <a:r>
              <a:rPr lang="fi-FI" b="1"/>
              <a:t>Terakhir</a:t>
            </a:r>
            <a:endParaRPr lang="en-US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i-FI" dirty="0">
                <a:solidFill>
                  <a:schemeClr val="tx1"/>
                </a:solidFill>
              </a:rPr>
              <a:t>Waktu mulai terakhir (LS) dari suatu kegiatan adalah perbedaan antar waktu selesai terakhir (LF) dan waktu kegiatannya, yaitu</a:t>
            </a:r>
            <a:endParaRPr lang="fi-FI" b="1" dirty="0">
              <a:solidFill>
                <a:schemeClr val="tx1"/>
              </a:solidFill>
            </a:endParaRPr>
          </a:p>
          <a:p>
            <a:pPr algn="just"/>
            <a:r>
              <a:rPr lang="fi-FI" b="1" dirty="0">
                <a:solidFill>
                  <a:schemeClr val="tx1"/>
                </a:solidFill>
              </a:rPr>
              <a:t/>
            </a:r>
            <a:br>
              <a:rPr lang="fi-FI" b="1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LS = LF - </a:t>
            </a:r>
            <a:r>
              <a:rPr lang="es-ES" dirty="0" err="1">
                <a:solidFill>
                  <a:schemeClr val="tx1"/>
                </a:solidFill>
              </a:rPr>
              <a:t>Waktu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67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B5CA-2AD2-405B-925A-F4AE5FBDD181}" type="slidenum">
              <a:rPr lang="en-US"/>
              <a:pPr/>
              <a:t>29</a:t>
            </a:fld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828800"/>
          <a:ext cx="7924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3" imgW="6904762" imgH="4086795" progId="Paint.Picture">
                  <p:embed/>
                </p:oleObj>
              </mc:Choice>
              <mc:Fallback>
                <p:oleObj name="Bitmap Image" r:id="rId3" imgW="6904762" imgH="40867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79248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8BF68-31DF-4739-936E-C5B81ECCF240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391400" cy="1600200"/>
          </a:xfrm>
        </p:spPr>
        <p:txBody>
          <a:bodyPr/>
          <a:lstStyle/>
          <a:p>
            <a:r>
              <a:rPr lang="en-US" b="1"/>
              <a:t>PENJADWALAN PROYEK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dirty="0" err="1">
                <a:solidFill>
                  <a:schemeClr val="tx1"/>
                </a:solidFill>
              </a:rPr>
              <a:t>Penjadwalan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meliputi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pengurutan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pembagian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seluruh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tahapan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diputuskan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berapa</a:t>
            </a:r>
            <a:r>
              <a:rPr lang="en-US" sz="2800" dirty="0">
                <a:solidFill>
                  <a:schemeClr val="tx1"/>
                </a:solidFill>
              </a:rPr>
              <a:t> lama </a:t>
            </a:r>
            <a:r>
              <a:rPr lang="en-US" sz="2800" dirty="0" err="1">
                <a:solidFill>
                  <a:schemeClr val="tx1"/>
                </a:solidFill>
              </a:rPr>
              <a:t>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memerlukan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menghitung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berapa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banyak</a:t>
            </a:r>
            <a:r>
              <a:rPr lang="en-US" sz="2800" dirty="0">
                <a:solidFill>
                  <a:schemeClr val="tx1"/>
                </a:solidFill>
              </a:rPr>
              <a:t> orang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diperlukan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tahap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produksi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38260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90A1-A064-40BB-82B7-58C2EE539BC1}" type="slidenum">
              <a:rPr lang="en-US"/>
              <a:pPr/>
              <a:t>30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/>
              <a:t>Menghitung Waktu Slack dan Mengidentifikasi Jalur Kritis</a:t>
            </a:r>
            <a:endParaRPr lang="en-US" sz="36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b="1" dirty="0" err="1">
                <a:solidFill>
                  <a:schemeClr val="tx1"/>
                </a:solidFill>
              </a:rPr>
              <a:t>Waktu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  <a:r>
              <a:rPr lang="es-ES" sz="2800" i="1" dirty="0" err="1">
                <a:solidFill>
                  <a:schemeClr val="tx1"/>
                </a:solidFill>
              </a:rPr>
              <a:t>slack</a:t>
            </a:r>
            <a:r>
              <a:rPr lang="es-ES" sz="2800" i="1" dirty="0">
                <a:solidFill>
                  <a:schemeClr val="tx1"/>
                </a:solidFill>
              </a:rPr>
              <a:t> (</a:t>
            </a:r>
            <a:r>
              <a:rPr lang="es-ES" sz="2800" i="1" dirty="0" err="1">
                <a:solidFill>
                  <a:schemeClr val="tx1"/>
                </a:solidFill>
              </a:rPr>
              <a:t>slack</a:t>
            </a:r>
            <a:r>
              <a:rPr lang="es-ES" sz="2800" i="1" dirty="0">
                <a:solidFill>
                  <a:schemeClr val="tx1"/>
                </a:solidFill>
              </a:rPr>
              <a:t> time), </a:t>
            </a:r>
            <a:r>
              <a:rPr lang="es-ES" sz="2800" dirty="0" err="1">
                <a:solidFill>
                  <a:schemeClr val="tx1"/>
                </a:solidFill>
              </a:rPr>
              <a:t>atau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waktu</a:t>
            </a:r>
            <a:r>
              <a:rPr lang="es-ES" sz="2800" dirty="0">
                <a:solidFill>
                  <a:schemeClr val="tx1"/>
                </a:solidFill>
              </a:rPr>
              <a:t> bebas. </a:t>
            </a:r>
          </a:p>
          <a:p>
            <a:pPr algn="just">
              <a:lnSpc>
                <a:spcPct val="90000"/>
              </a:lnSpc>
            </a:pPr>
            <a:r>
              <a:rPr lang="es-ES" sz="2800" i="1" dirty="0" err="1">
                <a:solidFill>
                  <a:schemeClr val="tx1"/>
                </a:solidFill>
              </a:rPr>
              <a:t>Slack</a:t>
            </a:r>
            <a:r>
              <a:rPr lang="es-ES" sz="2800" i="1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adalah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waktu</a:t>
            </a:r>
            <a:r>
              <a:rPr lang="es-ES" sz="2800" dirty="0">
                <a:solidFill>
                  <a:schemeClr val="tx1"/>
                </a:solidFill>
              </a:rPr>
              <a:t> yang </a:t>
            </a:r>
            <a:r>
              <a:rPr lang="es-ES" sz="2800" dirty="0" err="1">
                <a:solidFill>
                  <a:schemeClr val="tx1"/>
                </a:solidFill>
              </a:rPr>
              <a:t>dimiliki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oleh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sebuah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kegiatan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untuk</a:t>
            </a:r>
            <a:r>
              <a:rPr lang="es-ES" sz="2800" dirty="0">
                <a:solidFill>
                  <a:schemeClr val="tx1"/>
                </a:solidFill>
              </a:rPr>
              <a:t> bisa </a:t>
            </a:r>
            <a:r>
              <a:rPr lang="es-ES" sz="2800" dirty="0" err="1">
                <a:solidFill>
                  <a:schemeClr val="tx1"/>
                </a:solidFill>
              </a:rPr>
              <a:t>diundur</a:t>
            </a:r>
            <a:r>
              <a:rPr lang="es-ES" sz="2800" dirty="0">
                <a:solidFill>
                  <a:schemeClr val="tx1"/>
                </a:solidFill>
              </a:rPr>
              <a:t>, </a:t>
            </a:r>
            <a:r>
              <a:rPr lang="es-ES" sz="2800" dirty="0" err="1">
                <a:solidFill>
                  <a:schemeClr val="tx1"/>
                </a:solidFill>
              </a:rPr>
              <a:t>tanpa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menyebabkan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keterlambatan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proyek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keseluruhan</a:t>
            </a:r>
            <a:r>
              <a:rPr lang="es-ES" sz="2800" dirty="0">
                <a:solidFill>
                  <a:schemeClr val="tx1"/>
                </a:solidFill>
              </a:rPr>
              <a:t>. Secara </a:t>
            </a:r>
            <a:r>
              <a:rPr lang="es-ES" sz="2800" dirty="0" err="1">
                <a:solidFill>
                  <a:schemeClr val="tx1"/>
                </a:solidFill>
              </a:rPr>
              <a:t>matematis</a:t>
            </a:r>
            <a:r>
              <a:rPr lang="es-ES" sz="2800" dirty="0">
                <a:solidFill>
                  <a:schemeClr val="tx1"/>
                </a:solidFill>
              </a:rPr>
              <a:t> :</a:t>
            </a:r>
            <a:endParaRPr lang="es-ES" sz="2800" b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800" b="1" dirty="0">
                <a:solidFill>
                  <a:schemeClr val="tx1"/>
                </a:solidFill>
              </a:rPr>
              <a:t/>
            </a:r>
            <a:br>
              <a:rPr lang="es-ES" sz="2800" b="1" dirty="0">
                <a:solidFill>
                  <a:schemeClr val="tx1"/>
                </a:solidFill>
              </a:rPr>
            </a:br>
            <a:r>
              <a:rPr lang="es-ES" sz="2800" b="1" dirty="0">
                <a:solidFill>
                  <a:schemeClr val="tx1"/>
                </a:solidFill>
              </a:rPr>
              <a:t>	</a:t>
            </a:r>
            <a:r>
              <a:rPr lang="es-ES" sz="2800" i="1" dirty="0" err="1">
                <a:solidFill>
                  <a:schemeClr val="tx1"/>
                </a:solidFill>
              </a:rPr>
              <a:t>Slack</a:t>
            </a:r>
            <a:r>
              <a:rPr lang="es-ES" sz="2800" i="1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= LS - ES </a:t>
            </a:r>
            <a:r>
              <a:rPr lang="es-ES" sz="2800" dirty="0" err="1">
                <a:solidFill>
                  <a:schemeClr val="tx1"/>
                </a:solidFill>
              </a:rPr>
              <a:t>atau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i="1" dirty="0" err="1">
                <a:solidFill>
                  <a:schemeClr val="tx1"/>
                </a:solidFill>
              </a:rPr>
              <a:t>Slack</a:t>
            </a:r>
            <a:r>
              <a:rPr lang="es-ES" sz="2800" i="1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tx1"/>
                </a:solidFill>
              </a:rPr>
              <a:t>= LF - EF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6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0D22-60D7-4713-80CD-387C645BA95F}" type="slidenum">
              <a:rPr lang="en-US"/>
              <a:pPr/>
              <a:t>31</a:t>
            </a:fld>
            <a:endParaRPr lang="en-US"/>
          </a:p>
        </p:txBody>
      </p:sp>
      <p:sp>
        <p:nvSpPr>
          <p:cNvPr id="48380" name="Rectangle 2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/>
              <a:t>Ringkasan waktu ES, EF, LS, LF, dan waktu </a:t>
            </a:r>
            <a:r>
              <a:rPr lang="es-ES" sz="3200" i="1"/>
              <a:t>slack </a:t>
            </a:r>
            <a:r>
              <a:rPr lang="es-ES" sz="3200"/>
              <a:t>untuk semua kegiatan rumah sakit</a:t>
            </a:r>
            <a:r>
              <a:rPr lang="en-US" sz="4000"/>
              <a:t> </a:t>
            </a:r>
          </a:p>
        </p:txBody>
      </p:sp>
      <p:graphicFrame>
        <p:nvGraphicFramePr>
          <p:cNvPr id="48558" name="Group 430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696200" cy="3962400"/>
        </p:xfrm>
        <a:graphic>
          <a:graphicData uri="http://schemas.openxmlformats.org/drawingml/2006/table">
            <a:tbl>
              <a:tblPr/>
              <a:tblGrid>
                <a:gridCol w="1601788"/>
                <a:gridCol w="1100137"/>
                <a:gridCol w="1073150"/>
                <a:gridCol w="1039813"/>
                <a:gridCol w="1074737"/>
                <a:gridCol w="1100138"/>
                <a:gridCol w="706437"/>
              </a:tblGrid>
              <a:tr h="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8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Mulai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Selesal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Mulai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Selesai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Pada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Terdahulu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Terdahulu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Terakhir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Terakhir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Slack =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Jalur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Kegiatan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LS-ES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Kritis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Tidak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Tidak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Tidak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58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587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40AFC-00B4-424D-813F-14B8D91548EC}" type="slidenum">
              <a:rPr lang="en-US"/>
              <a:pPr/>
              <a:t>32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b="1"/>
              <a:t>Critical Activities</a:t>
            </a:r>
            <a:endParaRPr lang="en-US" b="1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sv-SE" sz="2400" dirty="0">
                <a:solidFill>
                  <a:schemeClr val="tx1"/>
                </a:solidFill>
              </a:rPr>
              <a:t>Kegiatan dengan </a:t>
            </a:r>
            <a:r>
              <a:rPr lang="sv-SE" sz="2400" i="1" dirty="0">
                <a:solidFill>
                  <a:schemeClr val="tx1"/>
                </a:solidFill>
              </a:rPr>
              <a:t>slack = </a:t>
            </a:r>
            <a:r>
              <a:rPr lang="sv-SE" sz="2400" dirty="0">
                <a:solidFill>
                  <a:schemeClr val="tx1"/>
                </a:solidFill>
              </a:rPr>
              <a:t>0 disebut sebagai </a:t>
            </a:r>
            <a:r>
              <a:rPr lang="sv-SE" sz="2400" i="1" dirty="0">
                <a:solidFill>
                  <a:schemeClr val="tx1"/>
                </a:solidFill>
              </a:rPr>
              <a:t>kegiatan kritis (critical activities) </a:t>
            </a:r>
            <a:r>
              <a:rPr lang="sv-SE" sz="2400" dirty="0">
                <a:solidFill>
                  <a:schemeClr val="tx1"/>
                </a:solidFill>
              </a:rPr>
              <a:t>dan berada pada jalur kritis. </a:t>
            </a:r>
          </a:p>
          <a:p>
            <a:pPr algn="just">
              <a:lnSpc>
                <a:spcPct val="80000"/>
              </a:lnSpc>
            </a:pPr>
            <a:r>
              <a:rPr lang="sv-SE" sz="2400" dirty="0">
                <a:solidFill>
                  <a:schemeClr val="tx1"/>
                </a:solidFill>
              </a:rPr>
              <a:t>Jalur kritis </a:t>
            </a:r>
            <a:r>
              <a:rPr lang="sv-SE" sz="2400" i="1" dirty="0">
                <a:solidFill>
                  <a:schemeClr val="tx1"/>
                </a:solidFill>
              </a:rPr>
              <a:t>(criticalpath) </a:t>
            </a:r>
            <a:r>
              <a:rPr lang="sv-SE" sz="2400" dirty="0">
                <a:solidFill>
                  <a:schemeClr val="tx1"/>
                </a:solidFill>
              </a:rPr>
              <a:t>adalah jalur tidak terputus melalui jaringan proyek yang: </a:t>
            </a:r>
          </a:p>
          <a:p>
            <a:pPr algn="just">
              <a:lnSpc>
                <a:spcPct val="80000"/>
              </a:lnSpc>
            </a:pPr>
            <a:r>
              <a:rPr lang="sv-SE" sz="2400" dirty="0">
                <a:solidFill>
                  <a:schemeClr val="tx1"/>
                </a:solidFill>
              </a:rPr>
              <a:t>Mulai pada kegiatan pertama proyek (pada contoh: Mulai), </a:t>
            </a:r>
          </a:p>
          <a:p>
            <a:pPr algn="just">
              <a:lnSpc>
                <a:spcPct val="80000"/>
              </a:lnSpc>
            </a:pPr>
            <a:r>
              <a:rPr lang="sv-SE" sz="2400" dirty="0">
                <a:solidFill>
                  <a:schemeClr val="tx1"/>
                </a:solidFill>
              </a:rPr>
              <a:t>Berhenti pada kegiatan terakhir proyek (pada contoh: H), dan </a:t>
            </a:r>
          </a:p>
          <a:p>
            <a:pPr algn="just">
              <a:lnSpc>
                <a:spcPct val="80000"/>
              </a:lnSpc>
            </a:pPr>
            <a:r>
              <a:rPr lang="sv-SE" sz="2400" dirty="0">
                <a:solidFill>
                  <a:schemeClr val="tx1"/>
                </a:solidFill>
              </a:rPr>
              <a:t>Terdiri dari hanya kegiatan kritis (yaitu kegiatan yang tidak mempunyai waktu </a:t>
            </a:r>
            <a:r>
              <a:rPr lang="sv-SE" sz="2400" i="1" dirty="0">
                <a:solidFill>
                  <a:schemeClr val="tx1"/>
                </a:solidFill>
              </a:rPr>
              <a:t>slack).</a:t>
            </a:r>
            <a:r>
              <a:rPr lang="sv-SE" sz="2400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84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941CB-0586-4B72-8EE9-0C562C74807C}" type="slidenum">
              <a:rPr lang="en-US"/>
              <a:pPr/>
              <a:t>33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Contoh :</a:t>
            </a: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 err="1">
                <a:solidFill>
                  <a:schemeClr val="tx1"/>
                </a:solidFill>
              </a:rPr>
              <a:t>Kegiatan</a:t>
            </a:r>
            <a:r>
              <a:rPr lang="es-ES" dirty="0">
                <a:solidFill>
                  <a:schemeClr val="tx1"/>
                </a:solidFill>
              </a:rPr>
              <a:t> B, </a:t>
            </a:r>
            <a:r>
              <a:rPr lang="es-ES" dirty="0" err="1">
                <a:solidFill>
                  <a:schemeClr val="tx1"/>
                </a:solidFill>
              </a:rPr>
              <a:t>mempunyai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waktu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i="1" dirty="0" err="1">
                <a:solidFill>
                  <a:schemeClr val="tx1"/>
                </a:solidFill>
              </a:rPr>
              <a:t>slack</a:t>
            </a:r>
            <a:r>
              <a:rPr lang="es-ES" i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1 </a:t>
            </a:r>
            <a:r>
              <a:rPr lang="es-ES" dirty="0" err="1">
                <a:solidFill>
                  <a:schemeClr val="tx1"/>
                </a:solidFill>
              </a:rPr>
              <a:t>minggu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karena</a:t>
            </a:r>
            <a:r>
              <a:rPr lang="es-ES" dirty="0">
                <a:solidFill>
                  <a:schemeClr val="tx1"/>
                </a:solidFill>
              </a:rPr>
              <a:t> LS—</a:t>
            </a:r>
            <a:r>
              <a:rPr lang="es-ES" dirty="0" err="1">
                <a:solidFill>
                  <a:schemeClr val="tx1"/>
                </a:solidFill>
              </a:rPr>
              <a:t>nya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adalah</a:t>
            </a:r>
            <a:r>
              <a:rPr lang="es-ES" dirty="0">
                <a:solidFill>
                  <a:schemeClr val="tx1"/>
                </a:solidFill>
              </a:rPr>
              <a:t> 1 dan ES-</a:t>
            </a:r>
            <a:r>
              <a:rPr lang="es-ES" dirty="0" err="1">
                <a:solidFill>
                  <a:schemeClr val="tx1"/>
                </a:solidFill>
              </a:rPr>
              <a:t>nya</a:t>
            </a:r>
            <a:r>
              <a:rPr lang="es-ES" dirty="0">
                <a:solidFill>
                  <a:schemeClr val="tx1"/>
                </a:solidFill>
              </a:rPr>
              <a:t> 0 (</a:t>
            </a:r>
            <a:r>
              <a:rPr lang="es-ES" dirty="0" err="1">
                <a:solidFill>
                  <a:schemeClr val="tx1"/>
                </a:solidFill>
              </a:rPr>
              <a:t>sebagai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alternatif</a:t>
            </a:r>
            <a:r>
              <a:rPr lang="es-ES" dirty="0">
                <a:solidFill>
                  <a:schemeClr val="tx1"/>
                </a:solidFill>
              </a:rPr>
              <a:t>, LF-</a:t>
            </a:r>
            <a:r>
              <a:rPr lang="es-ES" dirty="0" err="1">
                <a:solidFill>
                  <a:schemeClr val="tx1"/>
                </a:solidFill>
              </a:rPr>
              <a:t>nya</a:t>
            </a:r>
            <a:r>
              <a:rPr lang="es-ES" dirty="0">
                <a:solidFill>
                  <a:schemeClr val="tx1"/>
                </a:solidFill>
              </a:rPr>
              <a:t> 4, dan EF-</a:t>
            </a:r>
            <a:r>
              <a:rPr lang="es-ES" dirty="0" err="1">
                <a:solidFill>
                  <a:schemeClr val="tx1"/>
                </a:solidFill>
              </a:rPr>
              <a:t>nya</a:t>
            </a:r>
            <a:r>
              <a:rPr lang="es-ES" dirty="0">
                <a:solidFill>
                  <a:schemeClr val="tx1"/>
                </a:solidFill>
              </a:rPr>
              <a:t> 3). </a:t>
            </a:r>
            <a:r>
              <a:rPr lang="es-ES" dirty="0" err="1">
                <a:solidFill>
                  <a:schemeClr val="tx1"/>
                </a:solidFill>
              </a:rPr>
              <a:t>Ini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berarti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kegiatan</a:t>
            </a:r>
            <a:r>
              <a:rPr lang="es-ES" dirty="0">
                <a:solidFill>
                  <a:schemeClr val="tx1"/>
                </a:solidFill>
              </a:rPr>
              <a:t> B bisa </a:t>
            </a:r>
            <a:r>
              <a:rPr lang="es-ES" dirty="0" err="1">
                <a:solidFill>
                  <a:schemeClr val="tx1"/>
                </a:solidFill>
              </a:rPr>
              <a:t>diundur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hingga</a:t>
            </a:r>
            <a:r>
              <a:rPr lang="es-ES" dirty="0">
                <a:solidFill>
                  <a:schemeClr val="tx1"/>
                </a:solidFill>
              </a:rPr>
              <a:t> 1 </a:t>
            </a:r>
            <a:r>
              <a:rPr lang="es-ES" dirty="0" err="1">
                <a:solidFill>
                  <a:schemeClr val="tx1"/>
                </a:solidFill>
              </a:rPr>
              <a:t>minggu</a:t>
            </a:r>
            <a:r>
              <a:rPr lang="es-ES" dirty="0">
                <a:solidFill>
                  <a:schemeClr val="tx1"/>
                </a:solidFill>
              </a:rPr>
              <a:t>, dan </a:t>
            </a:r>
            <a:r>
              <a:rPr lang="es-ES" dirty="0" err="1">
                <a:solidFill>
                  <a:schemeClr val="tx1"/>
                </a:solidFill>
              </a:rPr>
              <a:t>proyek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keseluruhan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masih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dapat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diselesaikan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dalam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waktu</a:t>
            </a:r>
            <a:r>
              <a:rPr lang="es-ES" dirty="0">
                <a:solidFill>
                  <a:schemeClr val="tx1"/>
                </a:solidFill>
              </a:rPr>
              <a:t> 15 </a:t>
            </a:r>
            <a:r>
              <a:rPr lang="es-ES" dirty="0" err="1">
                <a:solidFill>
                  <a:schemeClr val="tx1"/>
                </a:solidFill>
              </a:rPr>
              <a:t>minggu</a:t>
            </a:r>
            <a:r>
              <a:rPr lang="es-ES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8399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B013A-76F0-466F-94FF-BE55C84DB9B2}" type="slidenum">
              <a:rPr lang="en-US"/>
              <a:pPr/>
              <a:t>34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>
                <a:solidFill>
                  <a:schemeClr val="tx1"/>
                </a:solidFill>
              </a:rPr>
              <a:t>Pada </a:t>
            </a:r>
            <a:r>
              <a:rPr lang="es-ES" sz="2800" dirty="0" err="1">
                <a:solidFill>
                  <a:schemeClr val="tx1"/>
                </a:solidFill>
              </a:rPr>
              <a:t>sisi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lain</a:t>
            </a:r>
            <a:r>
              <a:rPr lang="es-ES" sz="2800" dirty="0">
                <a:solidFill>
                  <a:schemeClr val="tx1"/>
                </a:solidFill>
              </a:rPr>
              <a:t>, </a:t>
            </a:r>
            <a:r>
              <a:rPr lang="es-ES" sz="2800" dirty="0" err="1">
                <a:solidFill>
                  <a:schemeClr val="tx1"/>
                </a:solidFill>
              </a:rPr>
              <a:t>kegiatan</a:t>
            </a:r>
            <a:r>
              <a:rPr lang="es-ES" sz="2800" dirty="0">
                <a:solidFill>
                  <a:schemeClr val="tx1"/>
                </a:solidFill>
              </a:rPr>
              <a:t> A, C, E, G dan H </a:t>
            </a:r>
            <a:r>
              <a:rPr lang="es-ES" sz="2800" i="1" dirty="0" err="1">
                <a:solidFill>
                  <a:schemeClr val="tx1"/>
                </a:solidFill>
              </a:rPr>
              <a:t>tidak</a:t>
            </a:r>
            <a:r>
              <a:rPr lang="es-ES" sz="2800" i="1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memiliki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waktu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i="1" dirty="0" err="1">
                <a:solidFill>
                  <a:schemeClr val="tx1"/>
                </a:solidFill>
              </a:rPr>
              <a:t>slack</a:t>
            </a:r>
            <a:r>
              <a:rPr lang="es-ES" sz="2800" i="1" dirty="0">
                <a:solidFill>
                  <a:schemeClr val="tx1"/>
                </a:solidFill>
              </a:rPr>
              <a:t>. </a:t>
            </a:r>
            <a:r>
              <a:rPr lang="es-ES" sz="2800" dirty="0" err="1">
                <a:solidFill>
                  <a:schemeClr val="tx1"/>
                </a:solidFill>
              </a:rPr>
              <a:t>Hal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ini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berarti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bahwa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tidak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ada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satupun</a:t>
            </a:r>
            <a:r>
              <a:rPr lang="es-ES" sz="2800" dirty="0">
                <a:solidFill>
                  <a:schemeClr val="tx1"/>
                </a:solidFill>
              </a:rPr>
              <a:t> di antara </a:t>
            </a:r>
            <a:r>
              <a:rPr lang="es-ES" sz="2800" dirty="0" err="1">
                <a:solidFill>
                  <a:schemeClr val="tx1"/>
                </a:solidFill>
              </a:rPr>
              <a:t>mereka</a:t>
            </a:r>
            <a:r>
              <a:rPr lang="es-ES" sz="2800" dirty="0">
                <a:solidFill>
                  <a:schemeClr val="tx1"/>
                </a:solidFill>
              </a:rPr>
              <a:t> bisa </a:t>
            </a:r>
            <a:r>
              <a:rPr lang="es-ES" sz="2800" dirty="0" err="1">
                <a:solidFill>
                  <a:schemeClr val="tx1"/>
                </a:solidFill>
              </a:rPr>
              <a:t>diundur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tanpa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memundurkan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proyek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keseluruhan</a:t>
            </a:r>
            <a:r>
              <a:rPr lang="es-ES" sz="28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s-ES" sz="2800" dirty="0" err="1">
                <a:solidFill>
                  <a:schemeClr val="tx1"/>
                </a:solidFill>
              </a:rPr>
              <a:t>Kebalikannya</a:t>
            </a:r>
            <a:r>
              <a:rPr lang="es-ES" sz="2800" dirty="0">
                <a:solidFill>
                  <a:schemeClr val="tx1"/>
                </a:solidFill>
              </a:rPr>
              <a:t>, </a:t>
            </a:r>
            <a:r>
              <a:rPr lang="es-ES" sz="2800" dirty="0" err="1">
                <a:solidFill>
                  <a:schemeClr val="tx1"/>
                </a:solidFill>
              </a:rPr>
              <a:t>jika</a:t>
            </a:r>
            <a:r>
              <a:rPr lang="es-ES" sz="2800" dirty="0">
                <a:solidFill>
                  <a:schemeClr val="tx1"/>
                </a:solidFill>
              </a:rPr>
              <a:t> tata </a:t>
            </a:r>
            <a:r>
              <a:rPr lang="es-ES" sz="2800" dirty="0" err="1">
                <a:solidFill>
                  <a:schemeClr val="tx1"/>
                </a:solidFill>
              </a:rPr>
              <a:t>usaha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rumah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sakit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ingin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mengurangi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waktu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proyek</a:t>
            </a:r>
            <a:r>
              <a:rPr lang="es-ES" sz="2800" dirty="0">
                <a:solidFill>
                  <a:schemeClr val="tx1"/>
                </a:solidFill>
              </a:rPr>
              <a:t> total, </a:t>
            </a:r>
            <a:r>
              <a:rPr lang="es-ES" sz="2800" dirty="0" err="1">
                <a:solidFill>
                  <a:schemeClr val="tx1"/>
                </a:solidFill>
              </a:rPr>
              <a:t>ia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harus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mengurangi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waktu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salah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satu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dari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kegiatan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ini</a:t>
            </a:r>
            <a:r>
              <a:rPr lang="es-ES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13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0963B-B0B0-4FEE-98A7-3B9A68FACC16}" type="slidenum">
              <a:rPr lang="en-US"/>
              <a:pPr/>
              <a:t>35</a:t>
            </a:fld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Jalur Kritis dan Waktu Slack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22513"/>
            <a:ext cx="7848600" cy="4230687"/>
          </a:xfrm>
          <a:ln/>
        </p:spPr>
      </p:pic>
    </p:spTree>
    <p:extLst>
      <p:ext uri="{BB962C8B-B14F-4D97-AF65-F5344CB8AC3E}">
        <p14:creationId xmlns:p14="http://schemas.microsoft.com/office/powerpoint/2010/main" val="90391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597C-96C8-4EF1-B5F8-64E16E57B615}" type="slidenum">
              <a:rPr lang="en-US"/>
              <a:pPr/>
              <a:t>36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Tiga Perkiraan Waktu pada PERT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i="1" dirty="0" err="1">
                <a:solidFill>
                  <a:schemeClr val="tx1"/>
                </a:solidFill>
              </a:rPr>
              <a:t>Waktu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optimis</a:t>
            </a:r>
            <a:r>
              <a:rPr lang="en-US" sz="2800" i="1" dirty="0">
                <a:solidFill>
                  <a:schemeClr val="tx1"/>
                </a:solidFill>
              </a:rPr>
              <a:t> (optimistic time) (a) </a:t>
            </a:r>
            <a:r>
              <a:rPr lang="en-US" sz="2800" dirty="0" err="1">
                <a:solidFill>
                  <a:schemeClr val="tx1"/>
                </a:solidFill>
              </a:rPr>
              <a:t>yaitu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dibutuhkan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oleh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semua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berlangsung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sesuai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rencana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memperkirakan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biasanya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peluang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kecil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katakanlah</a:t>
            </a:r>
            <a:r>
              <a:rPr lang="en-US" sz="2800" dirty="0">
                <a:solidFill>
                  <a:schemeClr val="tx1"/>
                </a:solidFill>
              </a:rPr>
              <a:t>, 1/100) </a:t>
            </a:r>
            <a:r>
              <a:rPr lang="en-US" sz="2800" dirty="0" err="1">
                <a:solidFill>
                  <a:schemeClr val="tx1"/>
                </a:solidFill>
              </a:rPr>
              <a:t>bahwa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&lt; </a:t>
            </a:r>
            <a:r>
              <a:rPr lang="en-US" sz="2800" i="1" dirty="0">
                <a:solidFill>
                  <a:schemeClr val="tx1"/>
                </a:solidFill>
              </a:rPr>
              <a:t>a.</a:t>
            </a:r>
          </a:p>
        </p:txBody>
      </p:sp>
    </p:spTree>
    <p:extLst>
      <p:ext uri="{BB962C8B-B14F-4D97-AF65-F5344CB8AC3E}">
        <p14:creationId xmlns:p14="http://schemas.microsoft.com/office/powerpoint/2010/main" val="829593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2D8D-C306-4296-AA56-256B621FB86B}" type="slidenum">
              <a:rPr lang="en-US"/>
              <a:pPr/>
              <a:t>37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Tiga Perkiraan Waktu pada PERT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2800" i="1" dirty="0" err="1">
                <a:solidFill>
                  <a:schemeClr val="tx1"/>
                </a:solidFill>
              </a:rPr>
              <a:t>Waktu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pesimis</a:t>
            </a:r>
            <a:r>
              <a:rPr lang="en-US" sz="2800" i="1" dirty="0">
                <a:solidFill>
                  <a:schemeClr val="tx1"/>
                </a:solidFill>
              </a:rPr>
              <a:t> (pessimistic time) (b</a:t>
            </a:r>
            <a:r>
              <a:rPr lang="en-US" sz="2800" dirty="0">
                <a:solidFill>
                  <a:schemeClr val="tx1"/>
                </a:solidFill>
              </a:rPr>
              <a:t>), </a:t>
            </a:r>
            <a:r>
              <a:rPr lang="en-US" sz="2800" dirty="0" err="1">
                <a:solidFill>
                  <a:schemeClr val="tx1"/>
                </a:solidFill>
              </a:rPr>
              <a:t>yaitu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dibutuhkan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asumsi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kondisi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sangat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tidak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diharapkan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memperkirakan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nilai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biasanya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peluang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juga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kecil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juga</a:t>
            </a:r>
            <a:r>
              <a:rPr lang="en-US" sz="2800" dirty="0">
                <a:solidFill>
                  <a:schemeClr val="tx1"/>
                </a:solidFill>
              </a:rPr>
              <a:t>, 1/100) </a:t>
            </a:r>
            <a:r>
              <a:rPr lang="en-US" sz="2800" dirty="0" err="1">
                <a:solidFill>
                  <a:schemeClr val="tx1"/>
                </a:solidFill>
              </a:rPr>
              <a:t>bahwa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&gt; </a:t>
            </a:r>
            <a:r>
              <a:rPr lang="en-US" sz="2800" i="1" dirty="0">
                <a:solidFill>
                  <a:schemeClr val="tx1"/>
                </a:solidFill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690967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E82F9-F14F-44DD-BF42-DD970E47DEAA}" type="slidenum">
              <a:rPr lang="en-US"/>
              <a:pPr/>
              <a:t>38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Tiga Perkiraan Waktu pada PERT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i="1" dirty="0" err="1">
                <a:solidFill>
                  <a:schemeClr val="tx1"/>
                </a:solidFill>
              </a:rPr>
              <a:t>Waktu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realistis</a:t>
            </a:r>
            <a:r>
              <a:rPr lang="en-US" i="1" dirty="0">
                <a:solidFill>
                  <a:schemeClr val="tx1"/>
                </a:solidFill>
              </a:rPr>
              <a:t> (most likely time) (m)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perkiraan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   yang   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  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menyelesaikan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yang paling </a:t>
            </a:r>
            <a:r>
              <a:rPr lang="en-US" dirty="0" err="1">
                <a:solidFill>
                  <a:schemeClr val="tx1"/>
                </a:solidFill>
              </a:rPr>
              <a:t>realistis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4358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E2CE-AFB0-4687-B322-0760C919ADC6}" type="slidenum">
              <a:rPr lang="en-US"/>
              <a:pPr/>
              <a:t>39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menemukan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diharapkan</a:t>
            </a:r>
            <a:r>
              <a:rPr lang="en-US" i="1" dirty="0">
                <a:solidFill>
                  <a:schemeClr val="tx1"/>
                </a:solidFill>
              </a:rPr>
              <a:t> (expected activity time),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berikut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n-US" i="1" dirty="0">
                <a:solidFill>
                  <a:schemeClr val="tx1"/>
                </a:solidFill>
              </a:rPr>
              <a:t>t = (a + 4m + b)/6</a:t>
            </a:r>
          </a:p>
        </p:txBody>
      </p:sp>
    </p:spTree>
    <p:extLst>
      <p:ext uri="{BB962C8B-B14F-4D97-AF65-F5344CB8AC3E}">
        <p14:creationId xmlns:p14="http://schemas.microsoft.com/office/powerpoint/2010/main" val="354543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3860-875E-4DD9-8376-8CE488EF76BD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PENJADWALAN PROYEK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4582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 err="1">
                <a:solidFill>
                  <a:schemeClr val="tx1"/>
                </a:solidFill>
              </a:rPr>
              <a:t>Terdiri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dari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beberapa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teknik</a:t>
            </a:r>
            <a:r>
              <a:rPr lang="en-US" sz="3200" dirty="0">
                <a:solidFill>
                  <a:schemeClr val="tx1"/>
                </a:solidFill>
              </a:rPr>
              <a:t>,  </a:t>
            </a:r>
            <a:r>
              <a:rPr lang="en-US" sz="3200" dirty="0" err="1">
                <a:solidFill>
                  <a:schemeClr val="tx1"/>
                </a:solidFill>
              </a:rPr>
              <a:t>diantaranya</a:t>
            </a:r>
            <a:r>
              <a:rPr lang="en-US" sz="3200" dirty="0">
                <a:solidFill>
                  <a:schemeClr val="tx1"/>
                </a:solidFill>
              </a:rPr>
              <a:t> :</a:t>
            </a:r>
          </a:p>
          <a:p>
            <a:r>
              <a:rPr lang="en-US" sz="3200" dirty="0">
                <a:solidFill>
                  <a:schemeClr val="tx1"/>
                </a:solidFill>
              </a:rPr>
              <a:t>Gantt Chart</a:t>
            </a:r>
          </a:p>
          <a:p>
            <a:r>
              <a:rPr lang="en-US" sz="3200" dirty="0">
                <a:solidFill>
                  <a:schemeClr val="tx1"/>
                </a:solidFill>
              </a:rPr>
              <a:t>PERT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CPM</a:t>
            </a:r>
          </a:p>
        </p:txBody>
      </p:sp>
    </p:spTree>
    <p:extLst>
      <p:ext uri="{BB962C8B-B14F-4D97-AF65-F5344CB8AC3E}">
        <p14:creationId xmlns:p14="http://schemas.microsoft.com/office/powerpoint/2010/main" val="1665510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5465-F9DD-4950-BA60-404168218290}" type="slidenum">
              <a:rPr lang="en-US"/>
              <a:pPr/>
              <a:t>40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800" dirty="0" err="1">
                <a:solidFill>
                  <a:schemeClr val="tx1"/>
                </a:solidFill>
              </a:rPr>
              <a:t>Untuk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menghitung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dispersi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i="1" dirty="0">
                <a:solidFill>
                  <a:schemeClr val="tx1"/>
                </a:solidFill>
              </a:rPr>
              <a:t>(</a:t>
            </a:r>
            <a:r>
              <a:rPr lang="es-ES" sz="2800" i="1" dirty="0" err="1">
                <a:solidFill>
                  <a:schemeClr val="tx1"/>
                </a:solidFill>
              </a:rPr>
              <a:t>dispersion</a:t>
            </a:r>
            <a:r>
              <a:rPr lang="es-ES" sz="2800" i="1" dirty="0">
                <a:solidFill>
                  <a:schemeClr val="tx1"/>
                </a:solidFill>
              </a:rPr>
              <a:t>) </a:t>
            </a:r>
            <a:r>
              <a:rPr lang="es-ES" sz="2800" dirty="0" err="1">
                <a:solidFill>
                  <a:schemeClr val="tx1"/>
                </a:solidFill>
              </a:rPr>
              <a:t>atau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varians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waktu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penyelesaian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kegiatan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i="1" dirty="0">
                <a:solidFill>
                  <a:schemeClr val="tx1"/>
                </a:solidFill>
              </a:rPr>
              <a:t>(</a:t>
            </a:r>
            <a:r>
              <a:rPr lang="es-ES" sz="2800" i="1" dirty="0" err="1">
                <a:solidFill>
                  <a:schemeClr val="tx1"/>
                </a:solidFill>
              </a:rPr>
              <a:t>variance</a:t>
            </a:r>
            <a:r>
              <a:rPr lang="es-ES" sz="2800" i="1" dirty="0">
                <a:solidFill>
                  <a:schemeClr val="tx1"/>
                </a:solidFill>
              </a:rPr>
              <a:t> of </a:t>
            </a:r>
            <a:r>
              <a:rPr lang="es-ES" sz="2800" i="1" dirty="0" err="1">
                <a:solidFill>
                  <a:schemeClr val="tx1"/>
                </a:solidFill>
              </a:rPr>
              <a:t>activity</a:t>
            </a:r>
            <a:r>
              <a:rPr lang="es-ES" sz="2800" i="1" dirty="0">
                <a:solidFill>
                  <a:schemeClr val="tx1"/>
                </a:solidFill>
              </a:rPr>
              <a:t> </a:t>
            </a:r>
            <a:r>
              <a:rPr lang="es-ES" sz="2800" i="1" dirty="0" err="1">
                <a:solidFill>
                  <a:schemeClr val="tx1"/>
                </a:solidFill>
              </a:rPr>
              <a:t>completion</a:t>
            </a:r>
            <a:r>
              <a:rPr lang="es-ES" sz="2800" i="1" dirty="0">
                <a:solidFill>
                  <a:schemeClr val="tx1"/>
                </a:solidFill>
              </a:rPr>
              <a:t> time), </a:t>
            </a:r>
            <a:r>
              <a:rPr lang="es-ES" sz="2800" dirty="0" err="1">
                <a:solidFill>
                  <a:schemeClr val="tx1"/>
                </a:solidFill>
              </a:rPr>
              <a:t>gunakan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rumus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 err="1">
                <a:solidFill>
                  <a:schemeClr val="tx1"/>
                </a:solidFill>
              </a:rPr>
              <a:t>berikut</a:t>
            </a:r>
            <a:r>
              <a:rPr lang="es-ES" sz="2800" dirty="0">
                <a:solidFill>
                  <a:schemeClr val="tx1"/>
                </a:solidFill>
              </a:rPr>
              <a:t> :</a:t>
            </a:r>
          </a:p>
          <a:p>
            <a:pPr algn="just">
              <a:lnSpc>
                <a:spcPct val="90000"/>
              </a:lnSpc>
            </a:pPr>
            <a:r>
              <a:rPr lang="es-ES" sz="2800" b="1" dirty="0">
                <a:solidFill>
                  <a:schemeClr val="tx1"/>
                </a:solidFill>
              </a:rPr>
              <a:t/>
            </a:r>
            <a:br>
              <a:rPr lang="es-ES" sz="2800" b="1" dirty="0">
                <a:solidFill>
                  <a:schemeClr val="tx1"/>
                </a:solidFill>
              </a:rPr>
            </a:br>
            <a:r>
              <a:rPr lang="es-ES" sz="2800" dirty="0" err="1">
                <a:solidFill>
                  <a:schemeClr val="tx1"/>
                </a:solidFill>
              </a:rPr>
              <a:t>Varians</a:t>
            </a:r>
            <a:r>
              <a:rPr lang="es-ES" sz="2800" dirty="0">
                <a:solidFill>
                  <a:schemeClr val="tx1"/>
                </a:solidFill>
              </a:rPr>
              <a:t> = [(b-a)/6]</a:t>
            </a:r>
            <a:r>
              <a:rPr lang="es-ES" sz="2800" baseline="30000" dirty="0">
                <a:solidFill>
                  <a:schemeClr val="tx1"/>
                </a:solidFill>
              </a:rPr>
              <a:t>2</a:t>
            </a:r>
            <a:r>
              <a:rPr lang="es-ES" sz="2800" b="1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s-ES" sz="2800" dirty="0">
                <a:solidFill>
                  <a:schemeClr val="tx1"/>
                </a:solidFill>
              </a:rPr>
              <a:t/>
            </a:r>
            <a:br>
              <a:rPr lang="es-E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3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061BF-754D-4888-8694-5EBEBCBB70D3}" type="slidenum">
              <a:rPr lang="en-US"/>
              <a:pPr/>
              <a:t>41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PERT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s-ES" sz="2400" dirty="0">
                <a:solidFill>
                  <a:schemeClr val="tx1"/>
                </a:solidFill>
              </a:rPr>
              <a:t>Tim </a:t>
            </a:r>
            <a:r>
              <a:rPr lang="es-ES" sz="2400" dirty="0" err="1">
                <a:solidFill>
                  <a:schemeClr val="tx1"/>
                </a:solidFill>
              </a:rPr>
              <a:t>manajemen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proyek</a:t>
            </a:r>
            <a:r>
              <a:rPr lang="es-ES" sz="2400" dirty="0">
                <a:solidFill>
                  <a:schemeClr val="tx1"/>
                </a:solidFill>
              </a:rPr>
              <a:t> di </a:t>
            </a:r>
            <a:r>
              <a:rPr lang="es-ES" sz="2400" dirty="0" err="1">
                <a:solidFill>
                  <a:schemeClr val="tx1"/>
                </a:solidFill>
              </a:rPr>
              <a:t>Rumah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Sakit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Umum</a:t>
            </a:r>
            <a:r>
              <a:rPr lang="es-ES" sz="2400" dirty="0">
                <a:solidFill>
                  <a:schemeClr val="tx1"/>
                </a:solidFill>
              </a:rPr>
              <a:t> Milwaukee </a:t>
            </a:r>
            <a:r>
              <a:rPr lang="es-ES" sz="2400" dirty="0" err="1">
                <a:solidFill>
                  <a:schemeClr val="tx1"/>
                </a:solidFill>
              </a:rPr>
              <a:t>membuat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perkiraan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waktu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untuk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Kegiatan</a:t>
            </a:r>
            <a:r>
              <a:rPr lang="es-ES" sz="2400" dirty="0">
                <a:solidFill>
                  <a:schemeClr val="tx1"/>
                </a:solidFill>
              </a:rPr>
              <a:t> F (</a:t>
            </a:r>
            <a:r>
              <a:rPr lang="es-ES" sz="2400" dirty="0" err="1">
                <a:solidFill>
                  <a:schemeClr val="tx1"/>
                </a:solidFill>
              </a:rPr>
              <a:t>memasang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Sistem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Pengendalian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  <a:r>
              <a:rPr lang="es-ES" sz="2400" dirty="0" err="1">
                <a:solidFill>
                  <a:schemeClr val="tx1"/>
                </a:solidFill>
              </a:rPr>
              <a:t>Polusi</a:t>
            </a:r>
            <a:r>
              <a:rPr lang="es-ES" sz="2400" dirty="0">
                <a:solidFill>
                  <a:schemeClr val="tx1"/>
                </a:solidFill>
              </a:rPr>
              <a:t>):</a:t>
            </a:r>
            <a:endParaRPr lang="pt-BR" sz="2400" i="1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sz="2400" i="1" dirty="0">
                <a:solidFill>
                  <a:schemeClr val="tx1"/>
                </a:solidFill>
              </a:rPr>
              <a:t>a = </a:t>
            </a:r>
            <a:r>
              <a:rPr lang="pt-BR" sz="2400" dirty="0">
                <a:solidFill>
                  <a:schemeClr val="tx1"/>
                </a:solidFill>
              </a:rPr>
              <a:t>1 minggu, </a:t>
            </a:r>
            <a:r>
              <a:rPr lang="pt-BR" sz="2400" i="1" dirty="0">
                <a:solidFill>
                  <a:schemeClr val="tx1"/>
                </a:solidFill>
              </a:rPr>
              <a:t>m = </a:t>
            </a:r>
            <a:r>
              <a:rPr lang="pt-BR" sz="2400" dirty="0">
                <a:solidFill>
                  <a:schemeClr val="tx1"/>
                </a:solidFill>
              </a:rPr>
              <a:t>2 minggu, </a:t>
            </a:r>
            <a:r>
              <a:rPr lang="pt-BR" sz="2400" i="1" dirty="0">
                <a:solidFill>
                  <a:schemeClr val="tx1"/>
                </a:solidFill>
              </a:rPr>
              <a:t>b = </a:t>
            </a:r>
            <a:r>
              <a:rPr lang="pt-BR" sz="2400" dirty="0">
                <a:solidFill>
                  <a:schemeClr val="tx1"/>
                </a:solidFill>
              </a:rPr>
              <a:t>9 minggu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solidFill>
                  <a:schemeClr val="tx1"/>
                </a:solidFill>
              </a:rPr>
              <a:t>Temukan waktu yang diharapkan dan varians Kegiatan E</a:t>
            </a:r>
          </a:p>
          <a:p>
            <a:pPr algn="just">
              <a:lnSpc>
                <a:spcPct val="90000"/>
              </a:lnSpc>
            </a:pPr>
            <a:r>
              <a:rPr lang="pt-BR" sz="2400" dirty="0">
                <a:solidFill>
                  <a:schemeClr val="tx1"/>
                </a:solidFill>
              </a:rPr>
              <a:t>Hitunglah waktu yang diharapkan dan varians untuk semua kegiatan lain dalam proyek pengendalian polusi.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71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2DAA5-A346-454E-8E2B-C51F5CD621F7}" type="slidenum">
              <a:rPr lang="en-US"/>
              <a:pPr/>
              <a:t>42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id-ID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Waktu yang diharapkan untuk Kegiatan F adalah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dirty="0" err="1">
                <a:solidFill>
                  <a:schemeClr val="tx1"/>
                </a:solidFill>
              </a:rPr>
              <a:t>minggu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Varians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F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1.78</a:t>
            </a:r>
          </a:p>
        </p:txBody>
      </p:sp>
    </p:spTree>
    <p:extLst>
      <p:ext uri="{BB962C8B-B14F-4D97-AF65-F5344CB8AC3E}">
        <p14:creationId xmlns:p14="http://schemas.microsoft.com/office/powerpoint/2010/main" val="1964338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20F32-85E7-46FE-BAF2-87E1C3103056}" type="slidenum">
              <a:rPr lang="en-US"/>
              <a:pPr/>
              <a:t>43</a:t>
            </a:fld>
            <a:endParaRPr lang="en-US"/>
          </a:p>
        </p:txBody>
      </p:sp>
      <p:sp>
        <p:nvSpPr>
          <p:cNvPr id="64681" name="Rectangle 16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64815" name="Group 303"/>
          <p:cNvGraphicFramePr>
            <a:graphicFrameLocks noGrp="1"/>
          </p:cNvGraphicFramePr>
          <p:nvPr>
            <p:ph idx="1"/>
          </p:nvPr>
        </p:nvGraphicFramePr>
        <p:xfrm>
          <a:off x="2362200" y="2438400"/>
          <a:ext cx="3706813" cy="3474720"/>
        </p:xfrm>
        <a:graphic>
          <a:graphicData uri="http://schemas.openxmlformats.org/drawingml/2006/table">
            <a:tbl>
              <a:tblPr/>
              <a:tblGrid>
                <a:gridCol w="1243013"/>
                <a:gridCol w="282575"/>
                <a:gridCol w="331787"/>
                <a:gridCol w="466725"/>
                <a:gridCol w="395288"/>
                <a:gridCol w="987425"/>
              </a:tblGrid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Kegiatan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0,11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0,44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1,78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0,11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602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8E222-2C8C-458F-B9BB-EDF11E39994A}" type="slidenum">
              <a:rPr lang="en-US"/>
              <a:pPr/>
              <a:t>44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Peluang Penyelesaian Proyek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001000" cy="36576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Varians proyek keseluruhan Varians proyek (</a:t>
            </a:r>
            <a:r>
              <a:rPr lang="el-GR">
                <a:solidFill>
                  <a:schemeClr val="tx1"/>
                </a:solidFill>
              </a:rPr>
              <a:t>σ</a:t>
            </a:r>
            <a:r>
              <a:rPr lang="en-US" baseline="30000">
                <a:solidFill>
                  <a:schemeClr val="tx1"/>
                </a:solidFill>
              </a:rPr>
              <a:t>2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i="1">
                <a:solidFill>
                  <a:schemeClr val="tx1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>
                <a:solidFill>
                  <a:schemeClr val="tx1"/>
                </a:solidFill>
              </a:rPr>
              <a:t>	= 0,11 + 0,11 + 1,00 + 1,78 + 0,11 = 3,11 </a:t>
            </a:r>
          </a:p>
          <a:p>
            <a:r>
              <a:rPr lang="en-US">
                <a:solidFill>
                  <a:schemeClr val="tx1"/>
                </a:solidFill>
              </a:rPr>
              <a:t>Deviasi standar proyek.</a:t>
            </a:r>
          </a:p>
          <a:p>
            <a:r>
              <a:rPr lang="en-US">
                <a:solidFill>
                  <a:schemeClr val="tx1"/>
                </a:solidFill>
              </a:rPr>
              <a:t>= √Varians proyek = √3,11 = 1,76 minggu </a:t>
            </a:r>
          </a:p>
        </p:txBody>
      </p:sp>
    </p:spTree>
    <p:extLst>
      <p:ext uri="{BB962C8B-B14F-4D97-AF65-F5344CB8AC3E}">
        <p14:creationId xmlns:p14="http://schemas.microsoft.com/office/powerpoint/2010/main" val="4512550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A1A2-49AA-43BF-ABBE-BCC583A5018A}" type="slidenum">
              <a:rPr lang="en-US"/>
              <a:pPr/>
              <a:t>45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chemeClr val="tx1"/>
                </a:solidFill>
              </a:rPr>
              <a:t>Misalkan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diketahui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peluang</a:t>
            </a:r>
            <a:r>
              <a:rPr lang="en-US" dirty="0">
                <a:solidFill>
                  <a:schemeClr val="tx1"/>
                </a:solidFill>
              </a:rPr>
              <a:t> 0,99 (Z = 2,33), </a:t>
            </a:r>
            <a:r>
              <a:rPr lang="en-US" dirty="0" err="1">
                <a:solidFill>
                  <a:schemeClr val="tx1"/>
                </a:solidFill>
              </a:rPr>
              <a:t>sehingga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sbb</a:t>
            </a:r>
            <a:r>
              <a:rPr lang="en-US" dirty="0">
                <a:solidFill>
                  <a:schemeClr val="tx1"/>
                </a:solidFill>
              </a:rPr>
              <a:t> :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Batas </a:t>
            </a:r>
            <a:r>
              <a:rPr lang="en-US" sz="2000" dirty="0" err="1">
                <a:solidFill>
                  <a:schemeClr val="tx1"/>
                </a:solidFill>
              </a:rPr>
              <a:t>waktu</a:t>
            </a:r>
            <a:r>
              <a:rPr lang="en-US" sz="2000" dirty="0">
                <a:solidFill>
                  <a:schemeClr val="tx1"/>
                </a:solidFill>
              </a:rPr>
              <a:t>	= </a:t>
            </a:r>
            <a:r>
              <a:rPr lang="en-US" sz="2000" dirty="0" err="1">
                <a:solidFill>
                  <a:schemeClr val="tx1"/>
                </a:solidFill>
              </a:rPr>
              <a:t>Waktu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penyelesaian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diharapkan</a:t>
            </a:r>
            <a:r>
              <a:rPr lang="en-US" sz="2000" dirty="0">
                <a:solidFill>
                  <a:schemeClr val="tx1"/>
                </a:solidFill>
              </a:rPr>
              <a:t> + </a:t>
            </a:r>
            <a:r>
              <a:rPr lang="en-US" sz="2000" i="1" dirty="0">
                <a:solidFill>
                  <a:schemeClr val="tx1"/>
                </a:solidFill>
              </a:rPr>
              <a:t>Z </a:t>
            </a:r>
            <a:r>
              <a:rPr lang="en-US" sz="2000" dirty="0">
                <a:solidFill>
                  <a:schemeClr val="tx1"/>
                </a:solidFill>
              </a:rPr>
              <a:t>x </a:t>
            </a:r>
            <a:r>
              <a:rPr lang="el-GR" sz="2000" dirty="0">
                <a:solidFill>
                  <a:schemeClr val="tx1"/>
                </a:solidFill>
              </a:rPr>
              <a:t>σ</a:t>
            </a:r>
            <a:r>
              <a:rPr lang="en-US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= 15 + 2,33 x 1,76 = 19,1 </a:t>
            </a:r>
            <a:r>
              <a:rPr lang="en-US" dirty="0" err="1">
                <a:solidFill>
                  <a:schemeClr val="tx1"/>
                </a:solidFill>
              </a:rPr>
              <a:t>minggu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71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1352-918B-4BCC-82D1-A261C1643DE0}" type="slidenum">
              <a:rPr lang="en-US"/>
              <a:pPr/>
              <a:t>46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Artinya</a:t>
            </a:r>
            <a:r>
              <a:rPr lang="en-US" dirty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membuat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lingkungan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hidup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setuju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memberi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baru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yaitu</a:t>
            </a:r>
            <a:r>
              <a:rPr lang="en-US" dirty="0">
                <a:solidFill>
                  <a:schemeClr val="tx1"/>
                </a:solidFill>
              </a:rPr>
              <a:t> 19,1 </a:t>
            </a:r>
            <a:r>
              <a:rPr lang="en-US" dirty="0" err="1">
                <a:solidFill>
                  <a:schemeClr val="tx1"/>
                </a:solidFill>
              </a:rPr>
              <a:t>minggu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lebih</a:t>
            </a:r>
            <a:r>
              <a:rPr lang="en-US" dirty="0">
                <a:solidFill>
                  <a:schemeClr val="tx1"/>
                </a:solidFill>
              </a:rPr>
              <a:t>), </a:t>
            </a:r>
            <a:r>
              <a:rPr lang="en-US" dirty="0" err="1">
                <a:solidFill>
                  <a:schemeClr val="tx1"/>
                </a:solidFill>
              </a:rPr>
              <a:t>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bisa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yakin</a:t>
            </a:r>
            <a:r>
              <a:rPr lang="en-US" dirty="0">
                <a:solidFill>
                  <a:schemeClr val="tx1"/>
                </a:solidFill>
              </a:rPr>
              <a:t> 99%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menyelesaikan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proyek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waktunya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54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C2BF-AEEF-437C-8E0F-ADD09C49B505}" type="slidenum">
              <a:rPr lang="en-US"/>
              <a:pPr/>
              <a:t>47</a:t>
            </a:fld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TRADE-OFF BIAYA-WAKTU DAN CRASHING PROYEK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800" dirty="0" err="1">
                <a:solidFill>
                  <a:schemeClr val="tx1"/>
                </a:solidFill>
              </a:rPr>
              <a:t>Langkah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Crashing </a:t>
            </a:r>
            <a:r>
              <a:rPr lang="en-US" sz="2800" dirty="0" err="1">
                <a:solidFill>
                  <a:schemeClr val="tx1"/>
                </a:solidFill>
              </a:rPr>
              <a:t>sebuah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 :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Langkah</a:t>
            </a:r>
            <a:r>
              <a:rPr lang="en-US" sz="2800" dirty="0">
                <a:solidFill>
                  <a:schemeClr val="tx1"/>
                </a:solidFill>
              </a:rPr>
              <a:t> 1 : </a:t>
            </a:r>
            <a:r>
              <a:rPr lang="en-US" sz="2800" dirty="0" err="1">
                <a:solidFill>
                  <a:schemeClr val="tx1"/>
                </a:solidFill>
              </a:rPr>
              <a:t>Hitung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>
                <a:solidFill>
                  <a:schemeClr val="tx1"/>
                </a:solidFill>
              </a:rPr>
              <a:t>per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satuan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lain)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jaringan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>
                <a:solidFill>
                  <a:schemeClr val="tx1"/>
                </a:solidFill>
              </a:rPr>
              <a:t>linear </a:t>
            </a:r>
            <a:r>
              <a:rPr lang="en-US" sz="2800" dirty="0" err="1">
                <a:solidFill>
                  <a:schemeClr val="tx1"/>
                </a:solidFill>
              </a:rPr>
              <a:t>menurut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maka</a:t>
            </a:r>
            <a:r>
              <a:rPr lang="en-US" sz="2800" dirty="0">
                <a:solidFill>
                  <a:schemeClr val="tx1"/>
                </a:solidFill>
              </a:rPr>
              <a:t> :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>
                <a:solidFill>
                  <a:schemeClr val="tx1"/>
                </a:solidFill>
              </a:rPr>
              <a:t>per </a:t>
            </a:r>
            <a:r>
              <a:rPr lang="en-US" sz="2800" dirty="0" err="1">
                <a:solidFill>
                  <a:schemeClr val="tx1"/>
                </a:solidFill>
              </a:rPr>
              <a:t>periode</a:t>
            </a:r>
            <a:r>
              <a:rPr lang="en-US" sz="2800" dirty="0">
                <a:solidFill>
                  <a:schemeClr val="tx1"/>
                </a:solidFill>
              </a:rPr>
              <a:t> = (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-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normal)/(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normal -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crash]</a:t>
            </a:r>
          </a:p>
        </p:txBody>
      </p:sp>
    </p:spTree>
    <p:extLst>
      <p:ext uri="{BB962C8B-B14F-4D97-AF65-F5344CB8AC3E}">
        <p14:creationId xmlns:p14="http://schemas.microsoft.com/office/powerpoint/2010/main" val="22430160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5F4F9-146C-4E1C-AE72-B7903BD1ED7C}" type="slidenum">
              <a:rPr lang="en-US"/>
              <a:pPr/>
              <a:t>48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TRADE-OFF BIAYA-WAKTU DAN CRASHING PROYEK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Langkah</a:t>
            </a:r>
            <a:r>
              <a:rPr lang="en-US" dirty="0">
                <a:solidFill>
                  <a:schemeClr val="tx1"/>
                </a:solidFill>
              </a:rPr>
              <a:t> 2 :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menggunakan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sekarang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temukan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jalur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kritis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jaringan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proyek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Kenali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kritis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891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35E3A-EDA1-4A47-B7A3-E69D9B2B6F0D}" type="slidenum">
              <a:rPr lang="en-US"/>
              <a:pPr/>
              <a:t>49</a:t>
            </a:fld>
            <a:endParaRPr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TRADE-OFF BIAYA-WAKTU DAN CRASHING PROYEK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848600" cy="4495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Langkah</a:t>
            </a:r>
            <a:r>
              <a:rPr lang="en-US" sz="2000" dirty="0">
                <a:solidFill>
                  <a:schemeClr val="tx1"/>
                </a:solidFill>
              </a:rPr>
              <a:t> 3 : </a:t>
            </a: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kritis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pilihlah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kritis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(a) </a:t>
            </a:r>
            <a:r>
              <a:rPr lang="en-US" sz="2000" dirty="0" err="1">
                <a:solidFill>
                  <a:schemeClr val="tx1"/>
                </a:solidFill>
              </a:rPr>
              <a:t>Masih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crash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(b) </a:t>
            </a:r>
            <a:r>
              <a:rPr lang="en-US" sz="2000" dirty="0" err="1">
                <a:solidFill>
                  <a:schemeClr val="tx1"/>
                </a:solidFill>
              </a:rPr>
              <a:t>Mempunyai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crash </a:t>
            </a:r>
            <a:r>
              <a:rPr lang="en-US" sz="2000" dirty="0" err="1">
                <a:solidFill>
                  <a:schemeClr val="tx1"/>
                </a:solidFill>
              </a:rPr>
              <a:t>terkecil</a:t>
            </a:r>
            <a:r>
              <a:rPr lang="en-US" sz="2000" dirty="0">
                <a:solidFill>
                  <a:schemeClr val="tx1"/>
                </a:solidFill>
              </a:rPr>
              <a:t> per </a:t>
            </a:r>
            <a:r>
              <a:rPr lang="en-US" sz="2000" dirty="0" err="1">
                <a:solidFill>
                  <a:schemeClr val="tx1"/>
                </a:solidFill>
              </a:rPr>
              <a:t>periode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crash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periode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Jika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kritis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maka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pilih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kritis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sedemikian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sehingga</a:t>
            </a:r>
            <a:r>
              <a:rPr lang="en-US" sz="2000" dirty="0">
                <a:solidFill>
                  <a:schemeClr val="tx1"/>
                </a:solidFill>
              </a:rPr>
              <a:t> (</a:t>
            </a:r>
          </a:p>
          <a:p>
            <a:pPr algn="just">
              <a:lnSpc>
                <a:spcPct val="80000"/>
              </a:lnSpc>
            </a:pPr>
            <a:r>
              <a:rPr lang="en-US" sz="2000" dirty="0">
                <a:solidFill>
                  <a:schemeClr val="tx1"/>
                </a:solidFill>
              </a:rPr>
              <a:t>(a)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dipilih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crash </a:t>
            </a:r>
            <a:r>
              <a:rPr lang="en-US" sz="2000" dirty="0">
                <a:solidFill>
                  <a:schemeClr val="tx1"/>
                </a:solidFill>
              </a:rPr>
              <a:t> (b) </a:t>
            </a:r>
            <a:r>
              <a:rPr lang="en-US" sz="2000" dirty="0" err="1">
                <a:solidFill>
                  <a:schemeClr val="tx1"/>
                </a:solidFill>
              </a:rPr>
              <a:t>Biaya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chemeClr val="tx1"/>
                </a:solidFill>
              </a:rPr>
              <a:t>crash </a:t>
            </a:r>
            <a:r>
              <a:rPr lang="en-US" sz="2000" dirty="0">
                <a:solidFill>
                  <a:schemeClr val="tx1"/>
                </a:solidFill>
              </a:rPr>
              <a:t>total per </a:t>
            </a:r>
            <a:r>
              <a:rPr lang="en-US" sz="2000" dirty="0" err="1">
                <a:solidFill>
                  <a:schemeClr val="tx1"/>
                </a:solidFill>
              </a:rPr>
              <a:t>periode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semua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dipilih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merupakan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terkecil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i="1" dirty="0">
                <a:solidFill>
                  <a:schemeClr val="tx1"/>
                </a:solidFill>
              </a:rPr>
              <a:t>Crash </a:t>
            </a:r>
            <a:r>
              <a:rPr lang="en-US" sz="2000" dirty="0" err="1">
                <a:solidFill>
                  <a:schemeClr val="tx1"/>
                </a:solidFill>
              </a:rPr>
              <a:t>setiap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periode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Perhatikan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bahwa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sama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mungkin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lebih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jalur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kritis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11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426E-FB06-46C7-B37B-F0FBA1DA9777}" type="slidenum">
              <a:rPr lang="en-US"/>
              <a:pPr/>
              <a:t>5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924800" cy="1600200"/>
          </a:xfrm>
        </p:spPr>
        <p:txBody>
          <a:bodyPr/>
          <a:lstStyle/>
          <a:p>
            <a:r>
              <a:rPr lang="en-US" sz="2400"/>
              <a:t>CONTOH GANTT CHART KEGIATAN PELAYANAN DELTA JET SELAMA SINGGAH 60 MENIT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ph idx="1"/>
          </p:nvPr>
        </p:nvGraphicFramePr>
        <p:xfrm>
          <a:off x="381000" y="1676400"/>
          <a:ext cx="85344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Bitmap Image" r:id="rId3" imgW="7914286" imgH="4161905" progId="Paint.Picture">
                  <p:embed/>
                </p:oleObj>
              </mc:Choice>
              <mc:Fallback>
                <p:oleObj name="Bitmap Image" r:id="rId3" imgW="7914286" imgH="4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85344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601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BEB45-32AD-4E4A-85FA-2C2729A07CD8}" type="slidenum">
              <a:rPr lang="en-US"/>
              <a:pPr/>
              <a:t>50</a:t>
            </a:fld>
            <a:endParaRPr 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Langkah</a:t>
            </a:r>
            <a:r>
              <a:rPr lang="en-US" dirty="0">
                <a:solidFill>
                  <a:schemeClr val="tx1"/>
                </a:solidFill>
              </a:rPr>
              <a:t> 4 : </a:t>
            </a:r>
            <a:r>
              <a:rPr lang="en-US" dirty="0" err="1">
                <a:solidFill>
                  <a:schemeClr val="tx1"/>
                </a:solidFill>
              </a:rPr>
              <a:t>Perbarui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semua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waktu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diinginkan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tercapai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berhenti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Jika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kembali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Langkah</a:t>
            </a:r>
            <a:r>
              <a:rPr lang="en-US" dirty="0">
                <a:solidFill>
                  <a:schemeClr val="tx1"/>
                </a:solidFill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3978847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20B9-2B18-488E-A83E-23BD810E61F2}" type="slidenum">
              <a:rPr lang="en-US"/>
              <a:pPr/>
              <a:t>51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Anggap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Rumah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Sakit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Umum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tersebut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diberikan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13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bukan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memasang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peralatan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pengendali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polusi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baru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atau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menghadapi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tuntutan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menutup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rumah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sakit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Panjang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kritis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15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mana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harus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berapa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banyak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memenuhi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13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49026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8A1B-FDA4-4ACB-8E03-31B730896E39}" type="slidenum">
              <a:rPr lang="en-US"/>
              <a:pPr/>
              <a:t>52</a:t>
            </a:fld>
            <a:endParaRPr lang="en-US"/>
          </a:p>
        </p:txBody>
      </p:sp>
      <p:sp>
        <p:nvSpPr>
          <p:cNvPr id="73911" name="Rectangle 1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4074" name="Group 346"/>
          <p:cNvGraphicFramePr>
            <a:graphicFrameLocks noGrp="1"/>
          </p:cNvGraphicFramePr>
          <p:nvPr>
            <p:ph idx="1"/>
          </p:nvPr>
        </p:nvGraphicFramePr>
        <p:xfrm>
          <a:off x="990600" y="1981200"/>
          <a:ext cx="7053263" cy="3751582"/>
        </p:xfrm>
        <a:graphic>
          <a:graphicData uri="http://schemas.openxmlformats.org/drawingml/2006/table">
            <a:tbl>
              <a:tblPr/>
              <a:tblGrid>
                <a:gridCol w="1041400"/>
                <a:gridCol w="884238"/>
                <a:gridCol w="768350"/>
                <a:gridCol w="884237"/>
                <a:gridCol w="996950"/>
                <a:gridCol w="1592263"/>
                <a:gridCol w="885825"/>
              </a:tblGrid>
              <a:tr h="285750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Waktu (Minggu)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Biaya ($)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Biaya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Crash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 Minggu ($)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Jalur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Kritis ?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Kegiatan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Crash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Normal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Crash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22.750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Tidak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Tidak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56.000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Tidak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H'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3.000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Ya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449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FE85-97AD-4154-81DF-1709856EB77F}" type="slidenum">
              <a:rPr lang="en-US"/>
              <a:pPr/>
              <a:t>53</a:t>
            </a:fld>
            <a:endParaRPr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Dari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kritis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kritis</a:t>
            </a:r>
            <a:r>
              <a:rPr lang="en-US" sz="2800" dirty="0">
                <a:solidFill>
                  <a:schemeClr val="tx1"/>
                </a:solidFill>
              </a:rPr>
              <a:t> A-C-E-G-H,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mempunyail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 err="1">
                <a:solidFill>
                  <a:schemeClr val="tx1"/>
                </a:solidFill>
              </a:rPr>
              <a:t>terendah</a:t>
            </a:r>
            <a:r>
              <a:rPr lang="en-US" sz="2800" dirty="0">
                <a:solidFill>
                  <a:schemeClr val="tx1"/>
                </a:solidFill>
              </a:rPr>
              <a:t> per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yakni</a:t>
            </a:r>
            <a:r>
              <a:rPr lang="en-US" sz="2800" dirty="0">
                <a:solidFill>
                  <a:schemeClr val="tx1"/>
                </a:solidFill>
              </a:rPr>
              <a:t> $750 </a:t>
            </a:r>
            <a:r>
              <a:rPr lang="en-US" sz="2800" dirty="0" err="1">
                <a:solidFill>
                  <a:schemeClr val="tx1"/>
                </a:solidFill>
              </a:rPr>
              <a:t>sehingga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A 1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mengurangi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penyelesaian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menjadi</a:t>
            </a:r>
            <a:r>
              <a:rPr lang="en-US" sz="2800" dirty="0">
                <a:solidFill>
                  <a:schemeClr val="tx1"/>
                </a:solidFill>
              </a:rPr>
              <a:t> 14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8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tambahan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$750. </a:t>
            </a:r>
            <a:r>
              <a:rPr lang="en-US" sz="2800" dirty="0" err="1">
                <a:solidFill>
                  <a:schemeClr val="tx1"/>
                </a:solidFill>
              </a:rPr>
              <a:t>Perhatikan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A </a:t>
            </a:r>
            <a:r>
              <a:rPr lang="en-US" sz="2800" dirty="0" err="1">
                <a:solidFill>
                  <a:schemeClr val="tx1"/>
                </a:solidFill>
              </a:rPr>
              <a:t>tidak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lagi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 err="1">
                <a:solidFill>
                  <a:schemeClr val="tx1"/>
                </a:solidFill>
              </a:rPr>
              <a:t>karena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mencapai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batas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>
                <a:solidFill>
                  <a:schemeClr val="tx1"/>
                </a:solidFill>
              </a:rPr>
              <a:t>1 </a:t>
            </a:r>
            <a:r>
              <a:rPr lang="en-US" sz="2800" dirty="0" err="1">
                <a:solidFill>
                  <a:schemeClr val="tx1"/>
                </a:solidFill>
              </a:rPr>
              <a:t>minggu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97229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1EAC-DECB-45AA-9D27-A2BD7F94EE1D}" type="slidenum">
              <a:rPr lang="en-US"/>
              <a:pPr/>
              <a:t>54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Kita </a:t>
            </a:r>
            <a:r>
              <a:rPr lang="en-US" sz="2800" dirty="0" err="1">
                <a:solidFill>
                  <a:schemeClr val="tx1"/>
                </a:solidFill>
              </a:rPr>
              <a:t>mungkin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tergiur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mudahnya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mengambil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 err="1">
                <a:solidFill>
                  <a:schemeClr val="tx1"/>
                </a:solidFill>
              </a:rPr>
              <a:t>terendah</a:t>
            </a:r>
            <a:r>
              <a:rPr lang="en-US" sz="2800" dirty="0">
                <a:solidFill>
                  <a:schemeClr val="tx1"/>
                </a:solidFill>
              </a:rPr>
              <a:t> per </a:t>
            </a:r>
            <a:r>
              <a:rPr lang="en-US" sz="2800" dirty="0" err="1">
                <a:solidFill>
                  <a:schemeClr val="tx1"/>
                </a:solidFill>
              </a:rPr>
              <a:t>periode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melakukan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hal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ini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kita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memilih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C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pertama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D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jalur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kedua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crash </a:t>
            </a:r>
            <a:r>
              <a:rPr lang="en-US" sz="2800" dirty="0">
                <a:solidFill>
                  <a:schemeClr val="tx1"/>
                </a:solidFill>
              </a:rPr>
              <a:t>total </a:t>
            </a:r>
            <a:r>
              <a:rPr lang="en-US" sz="2800" dirty="0" err="1">
                <a:solidFill>
                  <a:schemeClr val="tx1"/>
                </a:solidFill>
              </a:rPr>
              <a:t>menjadi</a:t>
            </a:r>
            <a:r>
              <a:rPr lang="en-US" sz="2800" dirty="0">
                <a:solidFill>
                  <a:schemeClr val="tx1"/>
                </a:solidFill>
              </a:rPr>
              <a:t> $2.000 (= $1.000 + $1.000).</a:t>
            </a:r>
          </a:p>
        </p:txBody>
      </p:sp>
    </p:spTree>
    <p:extLst>
      <p:ext uri="{BB962C8B-B14F-4D97-AF65-F5344CB8AC3E}">
        <p14:creationId xmlns:p14="http://schemas.microsoft.com/office/powerpoint/2010/main" val="30035985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0E607-85C3-4548-AB02-F13FD6896B1D}" type="slidenum">
              <a:rPr lang="en-US"/>
              <a:pPr/>
              <a:t>55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Tetapi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melihat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G </a:t>
            </a:r>
            <a:r>
              <a:rPr lang="en-US" sz="2400" dirty="0" err="1">
                <a:solidFill>
                  <a:schemeClr val="tx1"/>
                </a:solidFill>
              </a:rPr>
              <a:t>berada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kedua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jalur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Karenanya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crashing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G, </a:t>
            </a:r>
            <a:r>
              <a:rPr lang="en-US" sz="2400" dirty="0" err="1">
                <a:solidFill>
                  <a:schemeClr val="tx1"/>
                </a:solidFill>
              </a:rPr>
              <a:t>kita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dapat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mengurangi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waktu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penyelesaian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kedua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jalur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secara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bersamaan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Walaupun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crash </a:t>
            </a:r>
            <a:r>
              <a:rPr lang="en-US" sz="2400" dirty="0" err="1">
                <a:solidFill>
                  <a:schemeClr val="tx1"/>
                </a:solidFill>
              </a:rPr>
              <a:t>sebesar</a:t>
            </a:r>
            <a:r>
              <a:rPr lang="en-US" sz="2400" dirty="0">
                <a:solidFill>
                  <a:schemeClr val="tx1"/>
                </a:solidFill>
              </a:rPr>
              <a:t> $1.500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G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tinggi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C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D,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lebih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dipilih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crash </a:t>
            </a:r>
            <a:r>
              <a:rPr lang="en-US" sz="2400" dirty="0" err="1">
                <a:solidFill>
                  <a:schemeClr val="tx1"/>
                </a:solidFill>
              </a:rPr>
              <a:t>pada</a:t>
            </a:r>
            <a:r>
              <a:rPr lang="en-US" sz="2400" dirty="0">
                <a:solidFill>
                  <a:schemeClr val="tx1"/>
                </a:solidFill>
              </a:rPr>
              <a:t> G, </a:t>
            </a:r>
            <a:r>
              <a:rPr lang="en-US" sz="2400" dirty="0" err="1">
                <a:solidFill>
                  <a:schemeClr val="tx1"/>
                </a:solidFill>
              </a:rPr>
              <a:t>karena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biaya</a:t>
            </a:r>
            <a:r>
              <a:rPr lang="en-US" sz="2400" dirty="0">
                <a:solidFill>
                  <a:schemeClr val="tx1"/>
                </a:solidFill>
              </a:rPr>
              <a:t> total </a:t>
            </a:r>
            <a:r>
              <a:rPr lang="en-US" sz="2400" dirty="0" err="1">
                <a:solidFill>
                  <a:schemeClr val="tx1"/>
                </a:solidFill>
              </a:rPr>
              <a:t>hanya</a:t>
            </a:r>
            <a:r>
              <a:rPr lang="en-US" sz="2400" dirty="0">
                <a:solidFill>
                  <a:schemeClr val="tx1"/>
                </a:solidFill>
              </a:rPr>
              <a:t> $1.500 (</a:t>
            </a:r>
            <a:r>
              <a:rPr lang="en-US" sz="2400" dirty="0" err="1">
                <a:solidFill>
                  <a:schemeClr val="tx1"/>
                </a:solidFill>
              </a:rPr>
              <a:t>bandingkan</a:t>
            </a:r>
            <a:r>
              <a:rPr lang="en-US" sz="2400" dirty="0">
                <a:solidFill>
                  <a:schemeClr val="tx1"/>
                </a:solidFill>
              </a:rPr>
              <a:t> : $2.000 </a:t>
            </a:r>
            <a:r>
              <a:rPr lang="en-US" sz="2400" dirty="0" err="1">
                <a:solidFill>
                  <a:schemeClr val="tx1"/>
                </a:solidFill>
              </a:rPr>
              <a:t>jika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400" i="1" dirty="0">
                <a:solidFill>
                  <a:schemeClr val="tx1"/>
                </a:solidFill>
              </a:rPr>
              <a:t>crash </a:t>
            </a:r>
            <a:r>
              <a:rPr lang="en-US" sz="2400" dirty="0">
                <a:solidFill>
                  <a:schemeClr val="tx1"/>
                </a:solidFill>
              </a:rPr>
              <a:t>C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D). </a:t>
            </a:r>
          </a:p>
          <a:p>
            <a:pPr algn="just">
              <a:lnSpc>
                <a:spcPct val="8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Karenanya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crash </a:t>
            </a:r>
            <a:r>
              <a:rPr lang="en-US" sz="2400" dirty="0" err="1">
                <a:solidFill>
                  <a:schemeClr val="tx1"/>
                </a:solidFill>
              </a:rPr>
              <a:t>proyek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menjadi</a:t>
            </a:r>
            <a:r>
              <a:rPr lang="en-US" sz="2400" dirty="0">
                <a:solidFill>
                  <a:schemeClr val="tx1"/>
                </a:solidFill>
              </a:rPr>
              <a:t> 13 </a:t>
            </a:r>
            <a:r>
              <a:rPr lang="en-US" sz="2400" dirty="0" err="1">
                <a:solidFill>
                  <a:schemeClr val="tx1"/>
                </a:solidFill>
              </a:rPr>
              <a:t>minggu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dilakukan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crash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A </a:t>
            </a:r>
            <a:r>
              <a:rPr lang="en-US" sz="2400" dirty="0" err="1">
                <a:solidFill>
                  <a:schemeClr val="tx1"/>
                </a:solidFill>
              </a:rPr>
              <a:t>sebesar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minggu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G </a:t>
            </a:r>
            <a:r>
              <a:rPr lang="en-US" sz="2400" dirty="0" err="1">
                <a:solidFill>
                  <a:schemeClr val="tx1"/>
                </a:solidFill>
              </a:rPr>
              <a:t>sebesar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minggu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r>
              <a:rPr lang="en-US" sz="2400" dirty="0" err="1">
                <a:solidFill>
                  <a:schemeClr val="tx1"/>
                </a:solidFill>
              </a:rPr>
              <a:t>Biaya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tambahan</a:t>
            </a:r>
            <a:r>
              <a:rPr lang="en-US" sz="2400" dirty="0">
                <a:solidFill>
                  <a:schemeClr val="tx1"/>
                </a:solidFill>
              </a:rPr>
              <a:t> total </a:t>
            </a:r>
            <a:r>
              <a:rPr lang="en-US" sz="2400" dirty="0" err="1">
                <a:solidFill>
                  <a:schemeClr val="tx1"/>
                </a:solidFill>
              </a:rPr>
              <a:t>adalah</a:t>
            </a:r>
            <a:r>
              <a:rPr lang="en-US" sz="2400" dirty="0">
                <a:solidFill>
                  <a:schemeClr val="tx1"/>
                </a:solidFill>
              </a:rPr>
              <a:t> $2.250 (= $750 + $1.500).</a:t>
            </a:r>
          </a:p>
        </p:txBody>
      </p:sp>
    </p:spTree>
    <p:extLst>
      <p:ext uri="{BB962C8B-B14F-4D97-AF65-F5344CB8AC3E}">
        <p14:creationId xmlns:p14="http://schemas.microsoft.com/office/powerpoint/2010/main" val="30645001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Model antrian yang ada dibagian ini adalah masalah antrian yang mempunyai karakter sebagai berikut: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1. Antrian tunggal yang tidak terbatas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2. Jumlah kedatangan yang terdistribusi secara Poisson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3. Sumber kedatangan tidak terbatas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4. disiplin antrian adalah first come first serve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5. waktu pelayanan terdistribusi secara eksponensial</a:t>
            </a: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273050" indent="15875" algn="just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[M/M/I] : [GD/~/~]</a:t>
            </a: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Notasi yang digunakan :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  <a:sym typeface="Symbol"/>
              </a:rPr>
              <a:t>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tingkat kedatangan pelanggan per periode waktu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tingkat waktu penyelesaian rata‑rata per periode waktu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  <a:sym typeface="Symbol"/>
              </a:rPr>
              <a:t>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  <a:sym typeface="Symbol"/>
              </a:rPr>
              <a:t></a:t>
            </a:r>
            <a:r>
              <a:rPr lang="id-ID" dirty="0" smtClean="0">
                <a:solidFill>
                  <a:schemeClr val="tx1"/>
                </a:solidFill>
              </a:rPr>
              <a:t>/</a:t>
            </a:r>
            <a:r>
              <a:rPr lang="id-ID" dirty="0" smtClean="0">
                <a:solidFill>
                  <a:schemeClr val="tx1"/>
                </a:solidFill>
                <a:sym typeface="Symbol"/>
              </a:rPr>
              <a:t></a:t>
            </a:r>
            <a:r>
              <a:rPr lang="id-ID" dirty="0" smtClean="0">
                <a:solidFill>
                  <a:schemeClr val="tx1"/>
                </a:solidFill>
              </a:rPr>
              <a:t> , Intensitas trafik (atau tingkat kegunaan), diasumsikan kurang dari 1</a:t>
            </a:r>
            <a:endParaRPr lang="en-US" dirty="0" smtClean="0">
              <a:solidFill>
                <a:schemeClr val="tx1"/>
              </a:solidFill>
            </a:endParaRPr>
          </a:p>
          <a:p>
            <a:pPr marL="1143000" indent="-838200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P</a:t>
            </a:r>
            <a:r>
              <a:rPr lang="id-ID" baseline="-25000" dirty="0" smtClean="0">
                <a:solidFill>
                  <a:schemeClr val="tx1"/>
                </a:solidFill>
              </a:rPr>
              <a:t>n</a:t>
            </a:r>
            <a:r>
              <a:rPr lang="id-ID" dirty="0" smtClean="0">
                <a:solidFill>
                  <a:schemeClr val="tx1"/>
                </a:solidFill>
              </a:rPr>
              <a:t> =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id-ID" dirty="0" smtClean="0">
                <a:solidFill>
                  <a:schemeClr val="tx1"/>
                </a:solidFill>
              </a:rPr>
              <a:t>kemungkinan terdapat n pelanggan dalam sistem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antrian (yang berada pada antrian dan yang sedang dilayani), n= 0,1,2,3, . . .</a:t>
            </a:r>
            <a:endParaRPr lang="en-US" dirty="0" smtClean="0">
              <a:solidFill>
                <a:schemeClr val="tx1"/>
              </a:solidFill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1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309429" cy="495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6937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229600" cy="36536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75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66C2-0142-4BDB-AD61-6D88B9888370}" type="slidenum">
              <a:rPr lang="en-US"/>
              <a:pPr/>
              <a:t>6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PERT (Program Evaluation and Review Technique)</a:t>
            </a:r>
          </a:p>
          <a:p>
            <a:r>
              <a:rPr lang="en-US" sz="3600" dirty="0">
                <a:solidFill>
                  <a:schemeClr val="tx1"/>
                </a:solidFill>
              </a:rPr>
              <a:t>CPM (Critical Path Method)</a:t>
            </a:r>
          </a:p>
        </p:txBody>
      </p:sp>
    </p:spTree>
    <p:extLst>
      <p:ext uri="{BB962C8B-B14F-4D97-AF65-F5344CB8AC3E}">
        <p14:creationId xmlns:p14="http://schemas.microsoft.com/office/powerpoint/2010/main" val="2421486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pencucian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mobil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otomatis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jalur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rata-rata 4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/jam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Poisson. 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belum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giliran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mendapatkan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giliran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Waktu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pencucian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10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menit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eksponensial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Manajer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menentukan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besarnya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8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id-ID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Misalkan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pimpinan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menentukan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90%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datang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menjumpai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tersedia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parkir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(s=space)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8603" y="2133600"/>
            <a:ext cx="32766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8603" y="3657600"/>
            <a:ext cx="5181600" cy="956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2944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600199"/>
            <a:ext cx="5867400" cy="360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742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 anchor="ctr">
            <a:normAutofit/>
          </a:bodyPr>
          <a:lstStyle/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(M/M/1) ; (GD/n/~)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maksimum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N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maksimum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N-1</a:t>
            </a:r>
          </a:p>
          <a:p>
            <a:pPr marL="228600" indent="-228600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Persoalan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terjadi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manufaktur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dimana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pekerjaan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menunggu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dibatasi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‘take away restaurant’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pelataran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parkirnya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terbatas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8229600" cy="4792663"/>
          </a:xfrm>
        </p:spPr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saat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pelanggan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berada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diinginkan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228600" indent="-228600"/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99" y="2133600"/>
            <a:ext cx="3036539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86000"/>
            <a:ext cx="2725883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581400"/>
            <a:ext cx="131826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3" name="Straight Arrow Connector 12"/>
          <p:cNvCxnSpPr>
            <a:stCxn id="1029" idx="3"/>
            <a:endCxn id="1030" idx="1"/>
          </p:cNvCxnSpPr>
          <p:nvPr/>
        </p:nvCxnSpPr>
        <p:spPr>
          <a:xfrm>
            <a:off x="2613660" y="3962400"/>
            <a:ext cx="16535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581400"/>
            <a:ext cx="3498716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4724400"/>
            <a:ext cx="215278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7" name="TextBox 16"/>
          <p:cNvSpPr txBox="1"/>
          <p:nvPr/>
        </p:nvSpPr>
        <p:spPr>
          <a:xfrm>
            <a:off x="42672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: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4572000"/>
            <a:ext cx="35052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084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persoalan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         </a:t>
            </a:r>
            <a:r>
              <a:rPr lang="id-ID" dirty="0" smtClean="0">
                <a:solidFill>
                  <a:schemeClr val="tx1"/>
                </a:solidFill>
                <a:latin typeface="Comic Sans MS" pitchFamily="66" charset="0"/>
              </a:rPr>
              <a:t>         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perlu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&lt;1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dikendalikan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oleh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batas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Hal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berarti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eff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berlaku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bukan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karena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pelanggan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akan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hilang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943" y="1447800"/>
            <a:ext cx="852615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71799"/>
            <a:ext cx="25146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3048000"/>
            <a:ext cx="914400" cy="342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505200"/>
            <a:ext cx="4114800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28" name="Straight Arrow Connector 27"/>
          <p:cNvCxnSpPr>
            <a:stCxn id="7" idx="3"/>
            <a:endCxn id="2052" idx="1"/>
          </p:cNvCxnSpPr>
          <p:nvPr/>
        </p:nvCxnSpPr>
        <p:spPr>
          <a:xfrm flipV="1">
            <a:off x="3276600" y="3219450"/>
            <a:ext cx="914400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228600" indent="-228600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Jika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68665"/>
          <a:stretch>
            <a:fillRect/>
          </a:stretch>
        </p:blipFill>
        <p:spPr bwMode="auto">
          <a:xfrm>
            <a:off x="1752600" y="1295399"/>
            <a:ext cx="2209800" cy="914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667000"/>
            <a:ext cx="3276600" cy="2209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64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Seandainya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pencucian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mobil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soal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sebelumnya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fasilitas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parkir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4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kendaraan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mobil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baru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datang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masuk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,.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Pimpinan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ingin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mengetahui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pengaruh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pembatasan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lokasi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parkir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pindah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lain!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λ = 4</a:t>
            </a:r>
          </a:p>
          <a:p>
            <a:pPr marL="0" indent="0" algn="just">
              <a:buNone/>
            </a:pPr>
            <a:r>
              <a:rPr lang="el-GR" sz="2400" dirty="0" smtClean="0">
                <a:solidFill>
                  <a:schemeClr val="tx1"/>
                </a:solidFill>
                <a:latin typeface="Comic Sans MS"/>
              </a:rPr>
              <a:t>μ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= 6   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082675" indent="-1082675" algn="just">
              <a:buNone/>
              <a:tabLst>
                <a:tab pos="288925" algn="l"/>
                <a:tab pos="808038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1368330" y="4610100"/>
            <a:ext cx="3048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62150" y="4800600"/>
            <a:ext cx="1257300" cy="6858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419600"/>
            <a:ext cx="2743200" cy="17370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994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Tunggal  </a:t>
            </a:r>
            <a:r>
              <a:rPr lang="en-US" sz="3600" dirty="0" err="1" smtClean="0">
                <a:latin typeface="Comic Sans MS" pitchFamily="66" charset="0"/>
              </a:rPr>
              <a:t>dengan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Panjang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Sistem</a:t>
            </a:r>
            <a:r>
              <a:rPr lang="en-US" sz="3600" dirty="0" smtClean="0">
                <a:latin typeface="Comic Sans MS" pitchFamily="66" charset="0"/>
              </a:rPr>
              <a:t> N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Autofit/>
          </a:bodyPr>
          <a:lstStyle/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  <a:p>
            <a:pPr marL="1082675" indent="-1082675">
              <a:buNone/>
              <a:tabLst>
                <a:tab pos="288925" algn="l"/>
                <a:tab pos="808038" algn="l"/>
              </a:tabLst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66" y="1295400"/>
            <a:ext cx="7646268" cy="838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25" y="2362200"/>
            <a:ext cx="5429351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3662" y="4191000"/>
            <a:ext cx="6236677" cy="1066800"/>
          </a:xfrm>
          <a:prstGeom prst="rect">
            <a:avLst/>
          </a:prstGeom>
          <a:noFill/>
        </p:spPr>
      </p:pic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077" y="5410200"/>
            <a:ext cx="5001846" cy="609600"/>
          </a:xfrm>
          <a:prstGeom prst="rect">
            <a:avLst/>
          </a:prstGeo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Tunggal 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dengan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Panjang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Sistem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N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819400"/>
          </a:xfrm>
        </p:spPr>
        <p:txBody>
          <a:bodyPr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lama W = ½ jam = 30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menit</a:t>
            </a:r>
            <a:endParaRPr lang="en-US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Penurunan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waktu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selesai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8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menit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20%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lama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jumlah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pelanggan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dilayani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selama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24 jam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turun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48%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pelanggan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Comic Sans MS" pitchFamily="66" charset="0"/>
              </a:rPr>
              <a:t>potensial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0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DF641-A82E-4E92-B0D3-A91EF94250CE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PERT dan CPM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4000" dirty="0">
                <a:solidFill>
                  <a:schemeClr val="tx1"/>
                </a:solidFill>
              </a:rPr>
              <a:t>PERT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CPM </a:t>
            </a:r>
            <a:r>
              <a:rPr lang="en-US" sz="4000" dirty="0" err="1">
                <a:solidFill>
                  <a:schemeClr val="tx1"/>
                </a:solidFill>
              </a:rPr>
              <a:t>merupakan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dua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teknik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jaringan</a:t>
            </a:r>
            <a:r>
              <a:rPr lang="en-US" sz="4000" dirty="0">
                <a:solidFill>
                  <a:schemeClr val="tx1"/>
                </a:solidFill>
              </a:rPr>
              <a:t> yang </a:t>
            </a:r>
            <a:r>
              <a:rPr lang="en-US" sz="4000" dirty="0" err="1">
                <a:solidFill>
                  <a:schemeClr val="tx1"/>
                </a:solidFill>
              </a:rPr>
              <a:t>digunakan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secara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luas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mempunyai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kemampuan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untuk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mempertimbangkan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hubungan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ketergantungan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dari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seluruh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kegiatan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14097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Tiga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ditinjau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model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jamak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marL="274320" lvl="1" indent="0"/>
            <a:r>
              <a:rPr lang="en-US" sz="2400" dirty="0" smtClean="0">
                <a:latin typeface="Comic Sans MS" pitchFamily="66" charset="0"/>
              </a:rPr>
              <a:t> 2 model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jamak</a:t>
            </a:r>
            <a:endParaRPr lang="en-US" sz="2400" dirty="0" smtClean="0">
              <a:latin typeface="Comic Sans MS" pitchFamily="66" charset="0"/>
            </a:endParaRPr>
          </a:p>
          <a:p>
            <a:pPr marL="274320" lvl="1" indent="0"/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dilanjutkan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dengan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pelayanan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terbatas</a:t>
            </a:r>
            <a:endParaRPr lang="en-US" sz="2400" dirty="0" smtClean="0">
              <a:latin typeface="Comic Sans MS" pitchFamily="66" charset="0"/>
            </a:endParaRPr>
          </a:p>
          <a:p>
            <a:pPr marL="0" indent="0"/>
            <a:endParaRPr lang="id-ID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(M/M/c) : (GD/~/~)</a:t>
            </a: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c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pelayanan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Tingkat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endParaRPr lang="en-US" sz="2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Tingkat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Comic Sans MS"/>
              </a:rPr>
              <a:t>μ</a:t>
            </a:r>
            <a:endParaRPr lang="en-US" sz="2400" dirty="0" smtClean="0">
              <a:solidFill>
                <a:schemeClr val="tx1"/>
              </a:solidFill>
              <a:latin typeface="Comic Sans MS"/>
            </a:endParaRPr>
          </a:p>
          <a:p>
            <a:pPr marL="0" indent="0"/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terdapat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batasan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l-GR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r>
              <a:rPr lang="en-US" sz="2400" dirty="0" err="1" smtClean="0">
                <a:solidFill>
                  <a:schemeClr val="tx1"/>
                </a:solidFill>
                <a:latin typeface="Comic Sans MS"/>
              </a:rPr>
              <a:t>eff</a:t>
            </a:r>
            <a:r>
              <a:rPr lang="en-US" sz="2400" dirty="0" smtClean="0">
                <a:solidFill>
                  <a:schemeClr val="tx1"/>
                </a:solidFill>
                <a:latin typeface="Comic Sans MS"/>
              </a:rPr>
              <a:t> = </a:t>
            </a:r>
            <a:r>
              <a:rPr lang="el-GR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λ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274320" lvl="1" indent="0"/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40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 anchor="ctr"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Model </a:t>
            </a:r>
            <a:r>
              <a:rPr lang="en-US" sz="3600" dirty="0" err="1" smtClean="0">
                <a:latin typeface="Comic Sans MS" pitchFamily="66" charset="0"/>
              </a:rPr>
              <a:t>Pelayanan</a:t>
            </a: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600" dirty="0" err="1" smtClean="0">
                <a:latin typeface="Comic Sans MS" pitchFamily="66" charset="0"/>
              </a:rPr>
              <a:t>Jamak</a:t>
            </a:r>
            <a:r>
              <a:rPr lang="en-US" sz="3600" dirty="0" smtClean="0">
                <a:latin typeface="Comic Sans MS" pitchFamily="66" charset="0"/>
              </a:rPr>
              <a:t> (cont’)</a:t>
            </a:r>
            <a:endParaRPr lang="id-ID" sz="36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168275" indent="-168275">
              <a:buNone/>
            </a:pPr>
            <a:endParaRPr lang="en-US" dirty="0" smtClean="0">
              <a:latin typeface="Comic Sans MS" pitchFamily="66" charset="0"/>
            </a:endParaRPr>
          </a:p>
          <a:p>
            <a:pPr marL="274320" lvl="1" indent="0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599"/>
            <a:ext cx="2209800" cy="1109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29718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Jadi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19200"/>
            <a:ext cx="4937342" cy="1447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743200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743200"/>
            <a:ext cx="3490912" cy="1451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4" name="Curved Connector 13"/>
          <p:cNvCxnSpPr>
            <a:stCxn id="4099" idx="3"/>
            <a:endCxn id="4100" idx="1"/>
          </p:cNvCxnSpPr>
          <p:nvPr/>
        </p:nvCxnSpPr>
        <p:spPr>
          <a:xfrm>
            <a:off x="2133600" y="3009900"/>
            <a:ext cx="2057400" cy="45924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3581400"/>
            <a:ext cx="2743200" cy="2590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419600"/>
            <a:ext cx="20574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4572000"/>
            <a:ext cx="1524000" cy="12198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06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wilayah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dilayani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setiap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K</a:t>
            </a:r>
            <a:r>
              <a:rPr lang="en-US" sz="2400" dirty="0" err="1" smtClean="0">
                <a:solidFill>
                  <a:schemeClr val="tx1"/>
                </a:solidFill>
              </a:rPr>
              <a:t>edua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diketahui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membagi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pasarnya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hampir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sama</a:t>
            </a:r>
            <a:r>
              <a:rPr lang="en-US" sz="2400" dirty="0" smtClean="0">
                <a:solidFill>
                  <a:schemeClr val="tx1"/>
                </a:solidFill>
              </a:rPr>
              <a:t>. Hal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diketahui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setiap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perusahaan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tingkat</a:t>
            </a:r>
            <a:r>
              <a:rPr lang="en-US" sz="2400" dirty="0" smtClean="0">
                <a:solidFill>
                  <a:schemeClr val="tx1"/>
                </a:solidFill>
              </a:rPr>
              <a:t> 8/jam.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Rata-rata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perjalanan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12menit.  </a:t>
            </a:r>
            <a:r>
              <a:rPr lang="en-US" sz="2400" dirty="0" err="1" smtClean="0">
                <a:solidFill>
                  <a:schemeClr val="tx1"/>
                </a:solidFill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Poisson </a:t>
            </a:r>
            <a:r>
              <a:rPr lang="en-US" sz="2400" dirty="0" err="1" smtClean="0">
                <a:solidFill>
                  <a:schemeClr val="tx1"/>
                </a:solidFill>
              </a:rPr>
              <a:t>sedangkan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perjalanan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terdistribusi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Eksponensial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Kedua</a:t>
            </a:r>
            <a:r>
              <a:rPr lang="en-US" sz="2400" dirty="0" smtClean="0">
                <a:solidFill>
                  <a:schemeClr val="tx1"/>
                </a:solidFill>
              </a:rPr>
              <a:t> Perusahaan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baru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dibeli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pemodal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menyatukan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agar </a:t>
            </a:r>
            <a:r>
              <a:rPr lang="en-US" sz="2400" dirty="0" err="1" smtClean="0">
                <a:solidFill>
                  <a:schemeClr val="tx1"/>
                </a:solidFill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baik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Analisa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Rencana</a:t>
            </a:r>
            <a:r>
              <a:rPr lang="en-US" sz="2400" dirty="0" smtClean="0">
                <a:solidFill>
                  <a:schemeClr val="tx1"/>
                </a:solidFill>
              </a:rPr>
              <a:t> Orang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443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Model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Pelayanan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B13F9A"/>
                </a:solidFill>
                <a:latin typeface="Comic Sans MS" pitchFamily="66" charset="0"/>
              </a:rPr>
              <a:t>Jamak</a:t>
            </a:r>
            <a:r>
              <a:rPr lang="en-US" sz="3600" dirty="0" smtClean="0">
                <a:solidFill>
                  <a:srgbClr val="B13F9A"/>
                </a:solidFill>
                <a:latin typeface="Comic Sans MS" pitchFamily="66" charset="0"/>
              </a:rPr>
              <a:t> (cont’)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19400"/>
            <a:ext cx="2886316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1981200"/>
            <a:ext cx="121061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 r="44650"/>
          <a:stretch>
            <a:fillRect/>
          </a:stretch>
        </p:blipFill>
        <p:spPr bwMode="auto">
          <a:xfrm>
            <a:off x="6629400" y="2819400"/>
            <a:ext cx="14478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19400"/>
            <a:ext cx="1190984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3657600"/>
            <a:ext cx="7240388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81200"/>
            <a:ext cx="2831557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1981200"/>
            <a:ext cx="11430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1940511" y="5410200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Sistem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baru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baik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Sitem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Lama 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dibatasi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sampai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</a:t>
            </a:r>
          </a:p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antrian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dibatasi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sampai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N-c</a:t>
            </a: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Tingkat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kedatangan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 pitchFamily="66" charset="0"/>
              </a:rPr>
              <a:t>λ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Tingkat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pelayanan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omic Sans MS" pitchFamily="66" charset="0"/>
              </a:rPr>
              <a:t>μ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799" y="3352800"/>
            <a:ext cx="2686987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276600"/>
            <a:ext cx="3552462" cy="1497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53000"/>
            <a:ext cx="4724400" cy="12641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184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omic Sans MS" pitchFamily="66" charset="0"/>
              </a:rPr>
              <a:t>(M/M/c)</a:t>
            </a:r>
            <a:r>
              <a:rPr lang="en-US" sz="4800" dirty="0" smtClean="0"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latin typeface="Comic Sans MS" pitchFamily="66" charset="0"/>
                <a:sym typeface="Wingdings" pitchFamily="2" charset="2"/>
              </a:rPr>
              <a:t>c≤N</a:t>
            </a:r>
            <a:endParaRPr lang="en-US" sz="4800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Comic Sans MS" pitchFamily="66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676400"/>
            <a:ext cx="838200" cy="435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676400"/>
            <a:ext cx="5257800" cy="24167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cxnSp>
        <p:nvCxnSpPr>
          <p:cNvPr id="12" name="Curved Connector 11"/>
          <p:cNvCxnSpPr>
            <a:endCxn id="69635" idx="1"/>
          </p:cNvCxnSpPr>
          <p:nvPr/>
        </p:nvCxnSpPr>
        <p:spPr>
          <a:xfrm>
            <a:off x="1524000" y="1981200"/>
            <a:ext cx="1143000" cy="9035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2197" y="4419600"/>
            <a:ext cx="3839607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5181600"/>
            <a:ext cx="2743200" cy="8118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727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: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	Dari </a:t>
            </a:r>
            <a:r>
              <a:rPr lang="en-US" sz="2400" dirty="0" err="1" smtClean="0">
                <a:solidFill>
                  <a:schemeClr val="tx1"/>
                </a:solidFill>
              </a:rPr>
              <a:t>soal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sebelumnya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seandainya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memungkinkan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menambah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baru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Pemilik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disarankan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tunggu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petugas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menerima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memberi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menunggu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mencapai</a:t>
            </a:r>
            <a:r>
              <a:rPr lang="en-US" sz="2400" dirty="0" smtClean="0">
                <a:solidFill>
                  <a:schemeClr val="tx1"/>
                </a:solidFill>
              </a:rPr>
              <a:t> 6 orang. Hal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menyebabkan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pelanggan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tempat</a:t>
            </a:r>
            <a:r>
              <a:rPr lang="en-US" sz="2400" dirty="0" smtClean="0">
                <a:solidFill>
                  <a:schemeClr val="tx1"/>
                </a:solidFill>
              </a:rPr>
              <a:t> lain. Hal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waktu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tunggu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id-ID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Apakah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menguntungka</a:t>
            </a:r>
            <a:r>
              <a:rPr lang="id-ID" sz="2400" dirty="0" smtClean="0">
                <a:solidFill>
                  <a:schemeClr val="tx1"/>
                </a:solidFill>
              </a:rPr>
              <a:t>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</a:rPr>
              <a:t>(M/M/c)</a:t>
            </a:r>
            <a:r>
              <a:rPr lang="en-US" sz="4800" dirty="0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 : (GD/N/~) </a:t>
            </a:r>
            <a:r>
              <a:rPr lang="en-US" sz="4800" dirty="0" err="1" smtClean="0">
                <a:solidFill>
                  <a:srgbClr val="B13F9A"/>
                </a:solidFill>
                <a:latin typeface="Comic Sans MS" pitchFamily="66" charset="0"/>
                <a:sym typeface="Wingdings" pitchFamily="2" charset="2"/>
              </a:rPr>
              <a:t>c≤N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B871-7B64-45E1-A6D7-BBBA15841E50}" type="datetime1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6A1AA-B1E8-4436-8FFD-2ABF9B9CB39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Penyelesaian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just">
              <a:buNone/>
            </a:pP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Setelah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dilakukan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perhitungan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diperoleh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: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16</a:t>
            </a:r>
          </a:p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Comic Sans MS"/>
              </a:rPr>
              <a:t>	</a:t>
            </a:r>
            <a:r>
              <a:rPr lang="el-GR" dirty="0" smtClean="0">
                <a:solidFill>
                  <a:schemeClr val="tx1"/>
                </a:solidFill>
                <a:latin typeface="Comic Sans MS"/>
              </a:rPr>
              <a:t>μ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5 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Panjang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batas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antrian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) = 6+4 = 10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r>
              <a:rPr lang="el-GR" dirty="0" smtClean="0">
                <a:solidFill>
                  <a:schemeClr val="tx1"/>
                </a:solidFill>
                <a:latin typeface="Comic Sans MS"/>
              </a:rPr>
              <a:t>λ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eff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	</a:t>
            </a:r>
            <a:r>
              <a:rPr lang="id-ID" dirty="0" smtClean="0">
                <a:solidFill>
                  <a:schemeClr val="tx1"/>
                </a:solidFill>
                <a:latin typeface="Comic Sans M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= 15.42815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mic Sans MS"/>
              </a:rPr>
              <a:t>L 		= 4.23984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Lq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		= 1.15421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Comic Sans MS"/>
              </a:rPr>
              <a:t>W 		= 0.27481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Wq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		= 0.07481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yang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baru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Wq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0.074 = 4.5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menit</a:t>
            </a:r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Sistem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yang lama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Wq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= 0.149 = 9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menit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penurunan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sebesar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50%)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kehilangan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pelanggan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sebesar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0.03571 = 3.6%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Namun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hal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ini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tidak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mencerminkan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penghargaan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terhadap</a:t>
            </a:r>
            <a:r>
              <a:rPr lang="en-US" dirty="0" smtClean="0">
                <a:solidFill>
                  <a:schemeClr val="tx1"/>
                </a:solidFill>
                <a:latin typeface="Comic Sans M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Comic Sans MS"/>
              </a:rPr>
              <a:t>pelanggan</a:t>
            </a:r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Comic Sans MS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126776"/>
            <a:ext cx="1573530" cy="53340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006724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59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492897"/>
            <a:ext cx="8208912" cy="720079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endParaRPr lang="en-US" sz="2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52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02277-ABDE-45E0-A169-2DE75BAC28F7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Penjadwalan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Menunjukkan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hubungan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lainnya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terhadap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keseluruhan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Mengindentifikasikan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hubungan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harus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didahulukan</a:t>
            </a:r>
            <a:r>
              <a:rPr lang="en-US" sz="2800" dirty="0">
                <a:solidFill>
                  <a:schemeClr val="tx1"/>
                </a:solidFill>
              </a:rPr>
              <a:t> di </a:t>
            </a:r>
            <a:r>
              <a:rPr lang="en-US" sz="2800" dirty="0" err="1">
                <a:solidFill>
                  <a:schemeClr val="tx1"/>
                </a:solidFill>
              </a:rPr>
              <a:t>antara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Menunjukkan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perkiraan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realistis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tiap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kegiatan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Membantu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penggunaan</a:t>
            </a:r>
            <a:r>
              <a:rPr lang="en-US" sz="2800" dirty="0">
                <a:solidFill>
                  <a:schemeClr val="tx1"/>
                </a:solidFill>
              </a:rPr>
              <a:t> orang, </a:t>
            </a:r>
            <a:r>
              <a:rPr lang="en-US" sz="2800" dirty="0" err="1">
                <a:solidFill>
                  <a:schemeClr val="tx1"/>
                </a:solidFill>
              </a:rPr>
              <a:t>uang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sumber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mengidentifikasikan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bottleneck </a:t>
            </a:r>
            <a:r>
              <a:rPr lang="en-US" sz="2800" dirty="0" err="1">
                <a:solidFill>
                  <a:schemeClr val="tx1"/>
                </a:solidFill>
              </a:rPr>
              <a:t>kritis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hal-hal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mungkin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menghambat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proyek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073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B808-7A9C-49E3-98AC-9BD187807669}" type="slidenum">
              <a:rPr lang="en-US"/>
              <a:pPr/>
              <a:t>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152400"/>
            <a:ext cx="8610600" cy="1600200"/>
          </a:xfrm>
        </p:spPr>
        <p:txBody>
          <a:bodyPr/>
          <a:lstStyle/>
          <a:p>
            <a:r>
              <a:rPr lang="en-US"/>
              <a:t>Langkah Dasar PERT dan CPM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36576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Mendefinisikan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proyek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menyiapkan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struktur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pecahan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kerja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Membangun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hubungan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antara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Memutuskan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mana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harus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lebih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dahulu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mana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harus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mengikuti</a:t>
            </a:r>
            <a:r>
              <a:rPr lang="en-US" sz="3200" dirty="0">
                <a:solidFill>
                  <a:schemeClr val="tx1"/>
                </a:solidFill>
              </a:rPr>
              <a:t> yang lain.</a:t>
            </a:r>
          </a:p>
          <a:p>
            <a:pPr algn="just">
              <a:lnSpc>
                <a:spcPct val="80000"/>
              </a:lnSpc>
            </a:pPr>
            <a:r>
              <a:rPr lang="en-US" sz="3200" dirty="0" err="1">
                <a:solidFill>
                  <a:schemeClr val="tx1"/>
                </a:solidFill>
              </a:rPr>
              <a:t>Menggambarkan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jaringan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>
                <a:solidFill>
                  <a:schemeClr val="tx1"/>
                </a:solidFill>
              </a:rPr>
              <a:t>menghubungkan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keseluruhan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kegiatan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529116"/>
      </p:ext>
    </p:extLst>
  </p:cSld>
  <p:clrMapOvr>
    <a:masterClrMapping/>
  </p:clrMapOvr>
</p:sld>
</file>

<file path=ppt/theme/theme1.xml><?xml version="1.0" encoding="utf-8"?>
<a:theme xmlns:a="http://schemas.openxmlformats.org/drawingml/2006/main" name="0-Blanko-PPT-sesi-2-14 bar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 (1)</Template>
  <TotalTime>210</TotalTime>
  <Words>2814</Words>
  <Application>Microsoft Office PowerPoint</Application>
  <PresentationFormat>On-screen Show (4:3)</PresentationFormat>
  <Paragraphs>610</Paragraphs>
  <Slides>78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Calibri</vt:lpstr>
      <vt:lpstr>Comic Sans MS</vt:lpstr>
      <vt:lpstr>Courier New</vt:lpstr>
      <vt:lpstr>Symbol</vt:lpstr>
      <vt:lpstr>Tahoma</vt:lpstr>
      <vt:lpstr>Times New Roman</vt:lpstr>
      <vt:lpstr>Wingdings</vt:lpstr>
      <vt:lpstr>0-Blanko-PPT-sesi-2-14 baru (1)</vt:lpstr>
      <vt:lpstr>Bitmap Image</vt:lpstr>
      <vt:lpstr>Dr. Iphov Kumala Sriwana</vt:lpstr>
      <vt:lpstr>Strategi dan Permasalahan Sepanjang Siklus Produk</vt:lpstr>
      <vt:lpstr>PENJADWALAN PROYEK</vt:lpstr>
      <vt:lpstr>PENJADWALAN PROYEK</vt:lpstr>
      <vt:lpstr>CONTOH GANTT CHART KEGIATAN PELAYANAN DELTA JET SELAMA SINGGAH 60 MENIT</vt:lpstr>
      <vt:lpstr>PowerPoint Presentation</vt:lpstr>
      <vt:lpstr>PERT dan CPM</vt:lpstr>
      <vt:lpstr>Manfaat Penjadwalan Proyek</vt:lpstr>
      <vt:lpstr>Langkah Dasar PERT dan CPM </vt:lpstr>
      <vt:lpstr>Langkah Dasar PERT dan CPM </vt:lpstr>
      <vt:lpstr>PowerPoint Presentation</vt:lpstr>
      <vt:lpstr>CONTOH 1:</vt:lpstr>
      <vt:lpstr>LANJUTAN CONTOH 1:</vt:lpstr>
      <vt:lpstr>LANJUTAN CONTOH 1:</vt:lpstr>
      <vt:lpstr>PowerPoint Presentation</vt:lpstr>
      <vt:lpstr>Jaringan AON untuk Rumah Sakit Umum </vt:lpstr>
      <vt:lpstr>Jaringan proyek AOA pada permasalahan Rumah Sakit Umum </vt:lpstr>
      <vt:lpstr>MENENTUKAN PENJADWALAN PROYEK</vt:lpstr>
      <vt:lpstr>Asumsi Prakiraan Waktu pembuatan RSU </vt:lpstr>
      <vt:lpstr>Penentuan Jalur Kritis</vt:lpstr>
      <vt:lpstr>Penentuan Jalur Kritis</vt:lpstr>
      <vt:lpstr>Forward Pass</vt:lpstr>
      <vt:lpstr>Aturan Waktu Mulai Terdahulu (ES)</vt:lpstr>
      <vt:lpstr>Aturan Waktu selesai terdahulu (EF)</vt:lpstr>
      <vt:lpstr>PowerPoint Presentation</vt:lpstr>
      <vt:lpstr>Backward Pass</vt:lpstr>
      <vt:lpstr>Aturan Waktu Selesai Terakhir </vt:lpstr>
      <vt:lpstr>Aturan Waktu Mulai Terakhir</vt:lpstr>
      <vt:lpstr>PowerPoint Presentation</vt:lpstr>
      <vt:lpstr>Menghitung Waktu Slack dan Mengidentifikasi Jalur Kritis</vt:lpstr>
      <vt:lpstr>Ringkasan waktu ES, EF, LS, LF, dan waktu slack untuk semua kegiatan rumah sakit </vt:lpstr>
      <vt:lpstr>Critical Activities</vt:lpstr>
      <vt:lpstr>Contoh :</vt:lpstr>
      <vt:lpstr>PowerPoint Presentation</vt:lpstr>
      <vt:lpstr>Jalur Kritis dan Waktu Slack </vt:lpstr>
      <vt:lpstr>Tiga Perkiraan Waktu pada PERT</vt:lpstr>
      <vt:lpstr>Tiga Perkiraan Waktu pada PERT</vt:lpstr>
      <vt:lpstr>Tiga Perkiraan Waktu pada PERT</vt:lpstr>
      <vt:lpstr>PERT</vt:lpstr>
      <vt:lpstr>PowerPoint Presentation</vt:lpstr>
      <vt:lpstr>CONTOH PERT</vt:lpstr>
      <vt:lpstr>PowerPoint Presentation</vt:lpstr>
      <vt:lpstr>PowerPoint Presentation</vt:lpstr>
      <vt:lpstr>Peluang Penyelesaian Proyek</vt:lpstr>
      <vt:lpstr>PowerPoint Presentation</vt:lpstr>
      <vt:lpstr>PowerPoint Presentation</vt:lpstr>
      <vt:lpstr>TRADE-OFF BIAYA-WAKTU DAN CRASHING PROYEK</vt:lpstr>
      <vt:lpstr>TRADE-OFF BIAYA-WAKTU DAN CRASHING PROYEK</vt:lpstr>
      <vt:lpstr>TRADE-OFF BIAYA-WAKTU DAN CRASHING PROYEK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Pelayanan Tunggal 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(cont’)</vt:lpstr>
      <vt:lpstr>Model Pelayanan Tunggal  dengan Panjang Sistem N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Tunggal  dengan Panjang Sistem N (cont’)</vt:lpstr>
      <vt:lpstr>Model Pelayanan Jamak</vt:lpstr>
      <vt:lpstr>Model Pelayanan Jamak (cont’)</vt:lpstr>
      <vt:lpstr>Model Pelayanan Jamak (cont’)</vt:lpstr>
      <vt:lpstr>Model Pelayanan Jamak (cont’)</vt:lpstr>
      <vt:lpstr>(M/M/c) : (GD/N/~) c≤N</vt:lpstr>
      <vt:lpstr>(M/M/c) : (GD/N/~) c≤N</vt:lpstr>
      <vt:lpstr>(M/M/c) : (GD/N/~) c≤N</vt:lpstr>
      <vt:lpstr>(M/M/c) : (GD/N/~) c≤N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iphov</cp:lastModifiedBy>
  <cp:revision>21</cp:revision>
  <dcterms:created xsi:type="dcterms:W3CDTF">2019-09-17T08:28:18Z</dcterms:created>
  <dcterms:modified xsi:type="dcterms:W3CDTF">2020-04-02T07:37:40Z</dcterms:modified>
</cp:coreProperties>
</file>