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88" r:id="rId6"/>
    <p:sldId id="262" r:id="rId7"/>
    <p:sldId id="259" r:id="rId8"/>
    <p:sldId id="263" r:id="rId9"/>
    <p:sldId id="264" r:id="rId10"/>
    <p:sldId id="265" r:id="rId11"/>
    <p:sldId id="285" r:id="rId12"/>
    <p:sldId id="260" r:id="rId13"/>
    <p:sldId id="266" r:id="rId14"/>
    <p:sldId id="267" r:id="rId15"/>
    <p:sldId id="268" r:id="rId16"/>
    <p:sldId id="286" r:id="rId17"/>
    <p:sldId id="269" r:id="rId18"/>
    <p:sldId id="270" r:id="rId19"/>
    <p:sldId id="284" r:id="rId20"/>
    <p:sldId id="271" r:id="rId21"/>
    <p:sldId id="283" r:id="rId22"/>
    <p:sldId id="272" r:id="rId23"/>
    <p:sldId id="273" r:id="rId24"/>
    <p:sldId id="274" r:id="rId25"/>
    <p:sldId id="287" r:id="rId26"/>
    <p:sldId id="276" r:id="rId27"/>
    <p:sldId id="277" r:id="rId28"/>
    <p:sldId id="278" r:id="rId29"/>
    <p:sldId id="279" r:id="rId30"/>
    <p:sldId id="280" r:id="rId31"/>
    <p:sldId id="281" r:id="rId32"/>
    <p:sldId id="282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12"/>
  </p:normalViewPr>
  <p:slideViewPr>
    <p:cSldViewPr>
      <p:cViewPr varScale="1">
        <p:scale>
          <a:sx n="102" d="100"/>
          <a:sy n="102" d="100"/>
        </p:scale>
        <p:origin x="138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3/12/17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3/12/17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3/12/17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3/12/17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3/12/17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3/12/17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3/12/17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3/12/17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3/12/17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3/12/17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3/12/17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32C3039-850C-4AE9-BE3E-B3F76BB6D7E6}" type="datetimeFigureOut">
              <a:rPr lang="en-US" smtClean="0"/>
              <a:pPr/>
              <a:t>3/12/17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thomasanung@gmail.com" TargetMode="External"/><Relationship Id="rId3" Type="http://schemas.openxmlformats.org/officeDocument/2006/relationships/hyperlink" Target="mailto:anung@unpar.ac.id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Tri </a:t>
            </a:r>
            <a:r>
              <a:rPr lang="en-US" dirty="0" err="1" smtClean="0"/>
              <a:t>Ismardiko</a:t>
            </a:r>
            <a:r>
              <a:rPr lang="en-US" dirty="0" smtClean="0"/>
              <a:t> </a:t>
            </a:r>
            <a:r>
              <a:rPr lang="en-US" dirty="0" err="1" smtClean="0"/>
              <a:t>Widyawan</a:t>
            </a:r>
            <a:r>
              <a:rPr lang="en-US" dirty="0" smtClean="0"/>
              <a:t> </a:t>
            </a:r>
          </a:p>
          <a:p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Intro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Melayani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sumberdaya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/user yang </a:t>
            </a:r>
            <a:r>
              <a:rPr lang="en-US" dirty="0" err="1" smtClean="0"/>
              <a:t>menggunakannya</a:t>
            </a:r>
            <a:r>
              <a:rPr lang="en-US" dirty="0" smtClean="0"/>
              <a:t> (</a:t>
            </a:r>
            <a:r>
              <a:rPr lang="en-US" dirty="0" err="1" smtClean="0"/>
              <a:t>ingat</a:t>
            </a:r>
            <a:r>
              <a:rPr lang="en-US" dirty="0" smtClean="0"/>
              <a:t>: multiuser </a:t>
            </a:r>
            <a:r>
              <a:rPr lang="en-US" dirty="0" err="1" smtClean="0"/>
              <a:t>dan</a:t>
            </a:r>
            <a:r>
              <a:rPr lang="en-US" dirty="0" smtClean="0"/>
              <a:t> multitasking)</a:t>
            </a:r>
          </a:p>
          <a:p>
            <a:pPr lvl="1"/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bicarakan</a:t>
            </a:r>
            <a:r>
              <a:rPr lang="en-US" dirty="0" smtClean="0"/>
              <a:t>: memory, file </a:t>
            </a:r>
            <a:r>
              <a:rPr lang="en-US" dirty="0" err="1" smtClean="0"/>
              <a:t>dan</a:t>
            </a:r>
            <a:r>
              <a:rPr lang="en-US" dirty="0" smtClean="0"/>
              <a:t> I/O</a:t>
            </a:r>
          </a:p>
          <a:p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antarmuka</a:t>
            </a:r>
            <a:r>
              <a:rPr lang="en-US" dirty="0" smtClean="0"/>
              <a:t> yang </a:t>
            </a:r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 smtClean="0"/>
          </a:p>
          <a:p>
            <a:pPr lvl="1"/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: </a:t>
            </a:r>
            <a:r>
              <a:rPr lang="en-US" dirty="0" err="1" smtClean="0"/>
              <a:t>eksekusi</a:t>
            </a:r>
            <a:r>
              <a:rPr lang="en-US" dirty="0" smtClean="0"/>
              <a:t> program (</a:t>
            </a:r>
            <a:r>
              <a:rPr lang="en-US" dirty="0" err="1" smtClean="0"/>
              <a:t>proses</a:t>
            </a:r>
            <a:r>
              <a:rPr lang="en-US" dirty="0" smtClean="0"/>
              <a:t>), </a:t>
            </a:r>
            <a:r>
              <a:rPr lang="en-US" dirty="0" err="1" smtClean="0"/>
              <a:t>mengakses</a:t>
            </a:r>
            <a:r>
              <a:rPr lang="en-US" dirty="0" smtClean="0"/>
              <a:t> file, </a:t>
            </a:r>
            <a:r>
              <a:rPr lang="en-US" dirty="0" err="1" smtClean="0"/>
              <a:t>mengakses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I/O, </a:t>
            </a:r>
            <a:r>
              <a:rPr lang="en-US" dirty="0" err="1" smtClean="0"/>
              <a:t>melindungi</a:t>
            </a:r>
            <a:r>
              <a:rPr lang="en-US" dirty="0" smtClean="0"/>
              <a:t> user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, </a:t>
            </a:r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 KULIAH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, </a:t>
            </a:r>
            <a:r>
              <a:rPr lang="en-US" dirty="0" err="1" smtClean="0"/>
              <a:t>fungsi</a:t>
            </a:r>
            <a:r>
              <a:rPr lang="en-US" dirty="0" smtClean="0"/>
              <a:t>,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endParaRPr lang="en-US" dirty="0" smtClean="0"/>
          </a:p>
          <a:p>
            <a:r>
              <a:rPr lang="en-US" dirty="0" smtClean="0"/>
              <a:t>Review hardware</a:t>
            </a:r>
          </a:p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endParaRPr lang="en-US" dirty="0" smtClean="0"/>
          </a:p>
          <a:p>
            <a:r>
              <a:rPr lang="en-US" dirty="0" err="1" smtClean="0"/>
              <a:t>Penanganan</a:t>
            </a:r>
            <a:r>
              <a:rPr lang="en-US" dirty="0" smtClean="0"/>
              <a:t> deadlock</a:t>
            </a:r>
          </a:p>
          <a:p>
            <a:r>
              <a:rPr lang="en-US" dirty="0" err="1" smtClean="0"/>
              <a:t>Pengelolaan</a:t>
            </a:r>
            <a:r>
              <a:rPr lang="en-US" dirty="0" smtClean="0"/>
              <a:t> Memory</a:t>
            </a:r>
          </a:p>
          <a:p>
            <a:r>
              <a:rPr lang="en-US" dirty="0" err="1" smtClean="0"/>
              <a:t>Pengelolaan</a:t>
            </a:r>
            <a:r>
              <a:rPr lang="en-US" dirty="0" smtClean="0"/>
              <a:t> file</a:t>
            </a:r>
          </a:p>
          <a:p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I/O</a:t>
            </a:r>
          </a:p>
          <a:p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SEJARAH SISTEM OPERASI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GENERASI SISTEM OPERASI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Generasi</a:t>
            </a:r>
            <a:r>
              <a:rPr lang="en-US" dirty="0" smtClean="0"/>
              <a:t> I: </a:t>
            </a:r>
            <a:r>
              <a:rPr lang="en-US" dirty="0" err="1" smtClean="0"/>
              <a:t>Tabung</a:t>
            </a:r>
            <a:r>
              <a:rPr lang="en-US" dirty="0" smtClean="0"/>
              <a:t> </a:t>
            </a:r>
            <a:r>
              <a:rPr lang="en-US" dirty="0" err="1" smtClean="0"/>
              <a:t>Hampa</a:t>
            </a:r>
            <a:endParaRPr lang="en-US" dirty="0" smtClean="0"/>
          </a:p>
          <a:p>
            <a:r>
              <a:rPr lang="en-US" dirty="0" err="1" smtClean="0"/>
              <a:t>Generasi</a:t>
            </a:r>
            <a:r>
              <a:rPr lang="en-US" dirty="0" smtClean="0"/>
              <a:t> II: Transistor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Batch</a:t>
            </a:r>
          </a:p>
          <a:p>
            <a:r>
              <a:rPr lang="en-US" dirty="0" err="1" smtClean="0"/>
              <a:t>Generasi</a:t>
            </a:r>
            <a:r>
              <a:rPr lang="en-US" dirty="0" smtClean="0"/>
              <a:t> III: IC </a:t>
            </a:r>
            <a:r>
              <a:rPr lang="en-US" dirty="0" err="1" smtClean="0"/>
              <a:t>dan</a:t>
            </a:r>
            <a:r>
              <a:rPr lang="en-US" dirty="0" smtClean="0"/>
              <a:t> Multiprogramming</a:t>
            </a:r>
          </a:p>
          <a:p>
            <a:r>
              <a:rPr lang="en-US" dirty="0" err="1" smtClean="0"/>
              <a:t>Generasi</a:t>
            </a:r>
            <a:r>
              <a:rPr lang="en-US" dirty="0" smtClean="0"/>
              <a:t> IV: PC</a:t>
            </a:r>
            <a:endParaRPr lang="id-ID" dirty="0" smtClean="0"/>
          </a:p>
          <a:p>
            <a:r>
              <a:rPr lang="id-ID" dirty="0" smtClean="0"/>
              <a:t>Generasi V?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GENERASI I: TABUNG HAMPA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Periode</a:t>
            </a:r>
            <a:r>
              <a:rPr lang="en-US" dirty="0" smtClean="0"/>
              <a:t> 1945 – 1955</a:t>
            </a:r>
          </a:p>
          <a:p>
            <a:r>
              <a:rPr lang="en-US" dirty="0" smtClean="0"/>
              <a:t>John </a:t>
            </a:r>
            <a:r>
              <a:rPr lang="en-US" dirty="0" err="1" smtClean="0"/>
              <a:t>Atanasoff</a:t>
            </a:r>
            <a:r>
              <a:rPr lang="en-US" dirty="0" smtClean="0"/>
              <a:t> – Clifford Berry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digital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300 </a:t>
            </a:r>
            <a:r>
              <a:rPr lang="en-US" dirty="0" err="1" smtClean="0"/>
              <a:t>tabung</a:t>
            </a:r>
            <a:r>
              <a:rPr lang="en-US" dirty="0" smtClean="0"/>
              <a:t> </a:t>
            </a:r>
            <a:r>
              <a:rPr lang="en-US" dirty="0" err="1" smtClean="0"/>
              <a:t>hampa</a:t>
            </a:r>
            <a:endParaRPr lang="en-US" dirty="0" smtClean="0"/>
          </a:p>
          <a:p>
            <a:r>
              <a:rPr lang="en-US" dirty="0" smtClean="0"/>
              <a:t>Z3 </a:t>
            </a:r>
            <a:r>
              <a:rPr lang="en-US" dirty="0" err="1" smtClean="0"/>
              <a:t>di</a:t>
            </a:r>
            <a:r>
              <a:rPr lang="en-US" dirty="0" smtClean="0"/>
              <a:t> Berlin, Colossus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r>
              <a:rPr lang="en-US" dirty="0" smtClean="0"/>
              <a:t>, Mark I </a:t>
            </a:r>
            <a:r>
              <a:rPr lang="en-US" dirty="0" err="1" smtClean="0"/>
              <a:t>di</a:t>
            </a:r>
            <a:r>
              <a:rPr lang="en-US" dirty="0" smtClean="0"/>
              <a:t> Harvard </a:t>
            </a:r>
            <a:r>
              <a:rPr lang="en-US" dirty="0" err="1" smtClean="0"/>
              <a:t>dan</a:t>
            </a:r>
            <a:r>
              <a:rPr lang="en-US" dirty="0" smtClean="0"/>
              <a:t> ENIAC </a:t>
            </a:r>
            <a:r>
              <a:rPr lang="en-US" dirty="0" err="1" smtClean="0"/>
              <a:t>di</a:t>
            </a:r>
            <a:r>
              <a:rPr lang="en-US" dirty="0" smtClean="0"/>
              <a:t> Pennsylvania</a:t>
            </a:r>
          </a:p>
          <a:p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lambat</a:t>
            </a:r>
            <a:endParaRPr lang="en-US" dirty="0" smtClean="0"/>
          </a:p>
          <a:p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menyambungkan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kabel-kabelnya</a:t>
            </a:r>
            <a:r>
              <a:rPr lang="en-US" dirty="0" smtClean="0"/>
              <a:t> (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punched card)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SO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GENERASI II: TRANSISTOR DAN SISTEM BATCH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Penemuan</a:t>
            </a:r>
            <a:r>
              <a:rPr lang="en-US" dirty="0" smtClean="0"/>
              <a:t> transistor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(</a:t>
            </a:r>
            <a:r>
              <a:rPr lang="en-US" dirty="0" err="1" smtClean="0"/>
              <a:t>kapasitas</a:t>
            </a:r>
            <a:r>
              <a:rPr lang="en-US" dirty="0" smtClean="0"/>
              <a:t>, </a:t>
            </a:r>
            <a:r>
              <a:rPr lang="en-US" dirty="0" err="1" smtClean="0"/>
              <a:t>kehandalan</a:t>
            </a:r>
            <a:r>
              <a:rPr lang="en-US" dirty="0" smtClean="0"/>
              <a:t>, </a:t>
            </a:r>
            <a:r>
              <a:rPr lang="en-US" dirty="0" err="1" smtClean="0"/>
              <a:t>produksi</a:t>
            </a:r>
            <a:r>
              <a:rPr lang="en-US" dirty="0" smtClean="0"/>
              <a:t>)</a:t>
            </a:r>
          </a:p>
          <a:p>
            <a:r>
              <a:rPr lang="en-US" dirty="0" smtClean="0"/>
              <a:t>Mainframe yang </a:t>
            </a:r>
            <a:r>
              <a:rPr lang="en-US" dirty="0" err="1" smtClean="0"/>
              <a:t>mahal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dijual</a:t>
            </a:r>
            <a:endParaRPr lang="en-US" dirty="0" smtClean="0"/>
          </a:p>
          <a:p>
            <a:r>
              <a:rPr lang="en-US" dirty="0" err="1" smtClean="0"/>
              <a:t>Pembedaan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: </a:t>
            </a:r>
            <a:r>
              <a:rPr lang="en-US" dirty="0" err="1" smtClean="0"/>
              <a:t>perancang</a:t>
            </a:r>
            <a:r>
              <a:rPr lang="en-US" dirty="0" smtClean="0"/>
              <a:t>, </a:t>
            </a:r>
            <a:r>
              <a:rPr lang="en-US" dirty="0" err="1" smtClean="0"/>
              <a:t>pembuat</a:t>
            </a:r>
            <a:r>
              <a:rPr lang="en-US" dirty="0" smtClean="0"/>
              <a:t>, operator, </a:t>
            </a:r>
            <a:r>
              <a:rPr lang="en-US" dirty="0" err="1" smtClean="0"/>
              <a:t>programer</a:t>
            </a:r>
            <a:r>
              <a:rPr lang="en-US" dirty="0" smtClean="0"/>
              <a:t>, </a:t>
            </a:r>
            <a:r>
              <a:rPr lang="en-US" dirty="0" err="1" smtClean="0"/>
              <a:t>pemelihara</a:t>
            </a:r>
            <a:endParaRPr lang="en-US" dirty="0" smtClean="0"/>
          </a:p>
          <a:p>
            <a:r>
              <a:rPr lang="en-US" dirty="0" err="1" smtClean="0"/>
              <a:t>Sistem</a:t>
            </a:r>
            <a:r>
              <a:rPr lang="en-US" dirty="0" smtClean="0"/>
              <a:t> batch: SO </a:t>
            </a:r>
            <a:r>
              <a:rPr lang="en-US" dirty="0" err="1" smtClean="0"/>
              <a:t>pertama</a:t>
            </a:r>
            <a:r>
              <a:rPr lang="en-US" dirty="0" smtClean="0"/>
              <a:t>, </a:t>
            </a:r>
            <a:r>
              <a:rPr lang="en-US" dirty="0" err="1" smtClean="0"/>
              <a:t>membaca</a:t>
            </a:r>
            <a:r>
              <a:rPr lang="en-US" dirty="0" smtClean="0"/>
              <a:t> job </a:t>
            </a:r>
            <a:r>
              <a:rPr lang="en-US" dirty="0" err="1" smtClean="0"/>
              <a:t>dari</a:t>
            </a:r>
            <a:r>
              <a:rPr lang="en-US" dirty="0" smtClean="0"/>
              <a:t> tape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batc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4191000"/>
            <a:ext cx="7543801" cy="24162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GENERASI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2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: yang </a:t>
            </a:r>
            <a:r>
              <a:rPr lang="en-US" dirty="0" err="1" smtClean="0"/>
              <a:t>bagus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I/O </a:t>
            </a:r>
            <a:r>
              <a:rPr lang="en-US" dirty="0" err="1" smtClean="0"/>
              <a:t>dan</a:t>
            </a:r>
            <a:r>
              <a:rPr lang="en-US" dirty="0" smtClean="0"/>
              <a:t> yang </a:t>
            </a:r>
            <a:r>
              <a:rPr lang="en-US" dirty="0" err="1" smtClean="0"/>
              <a:t>bagus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komputasi</a:t>
            </a:r>
            <a:endParaRPr lang="en-US" dirty="0" smtClean="0"/>
          </a:p>
          <a:p>
            <a:r>
              <a:rPr lang="en-US" dirty="0" err="1" smtClean="0"/>
              <a:t>Keduanya</a:t>
            </a:r>
            <a:r>
              <a:rPr lang="en-US" dirty="0" smtClean="0"/>
              <a:t> </a:t>
            </a:r>
            <a:r>
              <a:rPr lang="en-US" dirty="0" err="1" smtClean="0"/>
              <a:t>terpisah</a:t>
            </a:r>
            <a:endParaRPr lang="en-US" dirty="0" smtClean="0"/>
          </a:p>
          <a:p>
            <a:r>
              <a:rPr lang="en-US" dirty="0" err="1" smtClean="0"/>
              <a:t>Prinsip</a:t>
            </a:r>
            <a:r>
              <a:rPr lang="en-US" dirty="0" smtClean="0"/>
              <a:t>: user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processor </a:t>
            </a:r>
            <a:r>
              <a:rPr lang="en-US" dirty="0" err="1" smtClean="0"/>
              <a:t>langsung</a:t>
            </a:r>
            <a:endParaRPr lang="en-US" dirty="0" smtClean="0"/>
          </a:p>
          <a:p>
            <a:r>
              <a:rPr lang="en-US" dirty="0" smtClean="0"/>
              <a:t>SO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b="1" dirty="0" smtClean="0"/>
              <a:t>monitor</a:t>
            </a:r>
            <a:r>
              <a:rPr lang="en-US" dirty="0" smtClean="0"/>
              <a:t>, yang </a:t>
            </a:r>
            <a:r>
              <a:rPr lang="en-US" dirty="0" err="1" smtClean="0"/>
              <a:t>memilih</a:t>
            </a:r>
            <a:r>
              <a:rPr lang="en-US" dirty="0" smtClean="0"/>
              <a:t> job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endParaRPr lang="en-US" dirty="0" smtClean="0"/>
          </a:p>
          <a:p>
            <a:r>
              <a:rPr lang="en-US" dirty="0" smtClean="0"/>
              <a:t>Job yang </a:t>
            </a:r>
            <a:r>
              <a:rPr lang="en-US" dirty="0" err="1" smtClean="0"/>
              <a:t>selesai</a:t>
            </a:r>
            <a:r>
              <a:rPr lang="en-US" dirty="0" smtClean="0"/>
              <a:t> return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monitor</a:t>
            </a:r>
          </a:p>
          <a:p>
            <a:r>
              <a:rPr lang="en-US" dirty="0" err="1" smtClean="0"/>
              <a:t>Proteksi</a:t>
            </a:r>
            <a:r>
              <a:rPr lang="en-US" dirty="0" smtClean="0"/>
              <a:t> memory </a:t>
            </a:r>
            <a:r>
              <a:rPr lang="en-US" dirty="0" err="1" smtClean="0"/>
              <a:t>tempat</a:t>
            </a:r>
            <a:r>
              <a:rPr lang="en-US" dirty="0" smtClean="0"/>
              <a:t> monitor</a:t>
            </a:r>
          </a:p>
          <a:p>
            <a:r>
              <a:rPr lang="en-US" dirty="0" smtClean="0"/>
              <a:t>Privileged instruction set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GENERASI III: IC DAN MULTIPROGRAMMING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IC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 smtClean="0"/>
          </a:p>
          <a:p>
            <a:r>
              <a:rPr lang="en-US" b="1" dirty="0" smtClean="0"/>
              <a:t>Multiprogramming</a:t>
            </a:r>
            <a:r>
              <a:rPr lang="en-US" dirty="0" smtClean="0"/>
              <a:t>: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program </a:t>
            </a:r>
            <a:r>
              <a:rPr lang="en-US" dirty="0" err="1" smtClean="0"/>
              <a:t>di</a:t>
            </a:r>
            <a:r>
              <a:rPr lang="en-US" dirty="0" smtClean="0"/>
              <a:t> memory (IBM System/360), switching </a:t>
            </a:r>
            <a:r>
              <a:rPr lang="en-US" dirty="0" err="1" smtClean="0"/>
              <a:t>ke</a:t>
            </a:r>
            <a:r>
              <a:rPr lang="en-US" dirty="0" smtClean="0"/>
              <a:t> program lain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program </a:t>
            </a:r>
            <a:r>
              <a:rPr lang="en-US" dirty="0" err="1" smtClean="0"/>
              <a:t>menunggu</a:t>
            </a:r>
            <a:r>
              <a:rPr lang="en-US" dirty="0" smtClean="0"/>
              <a:t> I/O</a:t>
            </a:r>
          </a:p>
          <a:p>
            <a:r>
              <a:rPr lang="en-US" b="1" dirty="0" smtClean="0"/>
              <a:t>SPOOLING</a:t>
            </a:r>
            <a:r>
              <a:rPr lang="en-US" dirty="0" smtClean="0"/>
              <a:t> (</a:t>
            </a:r>
            <a:r>
              <a:rPr lang="en-US" i="1" dirty="0" smtClean="0"/>
              <a:t>Simultaneous Peripheral Operation Online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disk (random access)</a:t>
            </a:r>
          </a:p>
          <a:p>
            <a:r>
              <a:rPr lang="en-US" b="1" dirty="0" smtClean="0"/>
              <a:t>Timesharing</a:t>
            </a:r>
            <a:r>
              <a:rPr lang="en-US" dirty="0" smtClean="0"/>
              <a:t>: </a:t>
            </a:r>
            <a:r>
              <a:rPr lang="en-US" dirty="0" err="1" smtClean="0"/>
              <a:t>membagi-bagi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r>
              <a:rPr lang="en-US" dirty="0" smtClean="0"/>
              <a:t> (MULTICS)</a:t>
            </a:r>
          </a:p>
          <a:p>
            <a:r>
              <a:rPr lang="en-US" dirty="0" smtClean="0"/>
              <a:t>Minicomputer: Ken Thompson </a:t>
            </a:r>
            <a:r>
              <a:rPr lang="en-US" dirty="0" err="1" smtClean="0"/>
              <a:t>mengembangkan</a:t>
            </a:r>
            <a:r>
              <a:rPr lang="en-US" dirty="0" smtClean="0"/>
              <a:t> MULTICS </a:t>
            </a:r>
            <a:r>
              <a:rPr lang="en-US" dirty="0" err="1" smtClean="0"/>
              <a:t>menjadi</a:t>
            </a:r>
            <a:r>
              <a:rPr lang="en-US" dirty="0" smtClean="0"/>
              <a:t> UNIX</a:t>
            </a:r>
          </a:p>
          <a:p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varian</a:t>
            </a:r>
            <a:r>
              <a:rPr lang="en-US" dirty="0" smtClean="0"/>
              <a:t> UNIX, </a:t>
            </a:r>
            <a:r>
              <a:rPr lang="en-US" dirty="0" err="1" smtClean="0"/>
              <a:t>distandarisasi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POSIX (IEEE)</a:t>
            </a:r>
          </a:p>
          <a:p>
            <a:r>
              <a:rPr lang="en-US" dirty="0" err="1" smtClean="0"/>
              <a:t>Versi</a:t>
            </a:r>
            <a:r>
              <a:rPr lang="en-US" dirty="0" smtClean="0"/>
              <a:t> </a:t>
            </a:r>
            <a:r>
              <a:rPr lang="en-US" dirty="0" err="1" smtClean="0"/>
              <a:t>akademis</a:t>
            </a:r>
            <a:r>
              <a:rPr lang="en-US" dirty="0" smtClean="0"/>
              <a:t>: MINIX (</a:t>
            </a:r>
            <a:r>
              <a:rPr lang="en-US" dirty="0" err="1" smtClean="0"/>
              <a:t>Tanenbaum</a:t>
            </a:r>
            <a:r>
              <a:rPr lang="en-US" dirty="0" smtClean="0"/>
              <a:t>), open source: LINUX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GENERASI IV: 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LSI chip </a:t>
            </a:r>
            <a:r>
              <a:rPr lang="en-US" dirty="0" err="1" smtClean="0"/>
              <a:t>melahirkan</a:t>
            </a:r>
            <a:r>
              <a:rPr lang="en-US" dirty="0" smtClean="0"/>
              <a:t> microcomputer/PC</a:t>
            </a:r>
          </a:p>
          <a:p>
            <a:r>
              <a:rPr lang="en-US" dirty="0" smtClean="0"/>
              <a:t>Intel </a:t>
            </a:r>
            <a:r>
              <a:rPr lang="en-US" dirty="0" err="1" smtClean="0"/>
              <a:t>mengembangkan</a:t>
            </a:r>
            <a:r>
              <a:rPr lang="en-US" dirty="0" smtClean="0"/>
              <a:t> 8080 </a:t>
            </a:r>
            <a:r>
              <a:rPr lang="en-US" dirty="0" err="1" smtClean="0"/>
              <a:t>dan</a:t>
            </a:r>
            <a:r>
              <a:rPr lang="en-US" dirty="0" smtClean="0"/>
              <a:t> Gary </a:t>
            </a:r>
            <a:r>
              <a:rPr lang="en-US" dirty="0" err="1" smtClean="0"/>
              <a:t>Kildall</a:t>
            </a:r>
            <a:r>
              <a:rPr lang="en-US" dirty="0" smtClean="0"/>
              <a:t> </a:t>
            </a:r>
            <a:r>
              <a:rPr lang="en-US" dirty="0" err="1" smtClean="0"/>
              <a:t>diminta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program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menguji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CP/M, SO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PC </a:t>
            </a:r>
            <a:r>
              <a:rPr lang="en-US" dirty="0" err="1" smtClean="0">
                <a:sym typeface="Wingdings" pitchFamily="2" charset="2"/>
              </a:rPr>
              <a:t>pertama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Lalu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dijual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Digital Research</a:t>
            </a:r>
          </a:p>
          <a:p>
            <a:r>
              <a:rPr lang="en-US" dirty="0" smtClean="0">
                <a:sym typeface="Wingdings" pitchFamily="2" charset="2"/>
              </a:rPr>
              <a:t>IBM PC </a:t>
            </a:r>
            <a:r>
              <a:rPr lang="en-US" dirty="0" err="1" smtClean="0">
                <a:sym typeface="Wingdings" pitchFamily="2" charset="2"/>
              </a:rPr>
              <a:t>dibuat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MS-DOS/BASIC</a:t>
            </a:r>
          </a:p>
          <a:p>
            <a:r>
              <a:rPr lang="en-US" dirty="0" smtClean="0">
                <a:sym typeface="Wingdings" pitchFamily="2" charset="2"/>
              </a:rPr>
              <a:t>GUI </a:t>
            </a:r>
            <a:r>
              <a:rPr lang="en-US" dirty="0" err="1" smtClean="0">
                <a:sym typeface="Wingdings" pitchFamily="2" charset="2"/>
              </a:rPr>
              <a:t>berkembang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dipelopori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Engelbart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melahirkan</a:t>
            </a:r>
            <a:r>
              <a:rPr lang="en-US" dirty="0" smtClean="0">
                <a:sym typeface="Wingdings" pitchFamily="2" charset="2"/>
              </a:rPr>
              <a:t> Apple Macintosh (Steve Jobs)</a:t>
            </a:r>
          </a:p>
          <a:p>
            <a:r>
              <a:rPr lang="en-US" dirty="0" smtClean="0">
                <a:sym typeface="Wingdings" pitchFamily="2" charset="2"/>
              </a:rPr>
              <a:t>MS </a:t>
            </a:r>
            <a:r>
              <a:rPr lang="en-US" dirty="0" err="1" smtClean="0">
                <a:sym typeface="Wingdings" pitchFamily="2" charset="2"/>
              </a:rPr>
              <a:t>menyusul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Windows, yang </a:t>
            </a:r>
            <a:r>
              <a:rPr lang="en-US" dirty="0" err="1" smtClean="0">
                <a:sym typeface="Wingdings" pitchFamily="2" charset="2"/>
              </a:rPr>
              <a:t>mula-mula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merupakan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i="1" dirty="0" smtClean="0">
                <a:sym typeface="Wingdings" pitchFamily="2" charset="2"/>
              </a:rPr>
              <a:t>shell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DOS</a:t>
            </a:r>
          </a:p>
          <a:p>
            <a:r>
              <a:rPr lang="en-US" dirty="0" smtClean="0">
                <a:sym typeface="Wingdings" pitchFamily="2" charset="2"/>
              </a:rPr>
              <a:t>UNIX </a:t>
            </a:r>
            <a:r>
              <a:rPr lang="en-US" dirty="0" err="1" smtClean="0">
                <a:sym typeface="Wingdings" pitchFamily="2" charset="2"/>
              </a:rPr>
              <a:t>juga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ikut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berkembang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X Window System</a:t>
            </a:r>
          </a:p>
          <a:p>
            <a:r>
              <a:rPr lang="en-US" dirty="0" smtClean="0">
                <a:sym typeface="Wingdings" pitchFamily="2" charset="2"/>
              </a:rPr>
              <a:t>Network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smtClean="0">
                <a:sym typeface="Wingdings" pitchFamily="2" charset="2"/>
              </a:rPr>
              <a:t> distributed OS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Sejarah</a:t>
            </a:r>
            <a:r>
              <a:rPr lang="en-US" dirty="0" smtClean="0"/>
              <a:t> Windows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Windows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PC OS yang paling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pemakainya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Indonesia.</a:t>
            </a:r>
          </a:p>
          <a:p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sejarahnya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Content Placeholder 4" descr="WindowsHistory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895600" y="1447800"/>
            <a:ext cx="6134806" cy="3581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 smtClean="0"/>
          </a:p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endParaRPr lang="en-US" dirty="0"/>
          </a:p>
          <a:p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Jenis-jenis</a:t>
            </a:r>
            <a:r>
              <a:rPr lang="en-US" dirty="0" smtClean="0"/>
              <a:t> SO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Jenis-jenis</a:t>
            </a:r>
            <a:r>
              <a:rPr lang="en-US" dirty="0" smtClean="0"/>
              <a:t> 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Mainframe OS</a:t>
            </a:r>
          </a:p>
          <a:p>
            <a:r>
              <a:rPr lang="en-US" dirty="0" smtClean="0"/>
              <a:t>Server OS</a:t>
            </a:r>
          </a:p>
          <a:p>
            <a:r>
              <a:rPr lang="en-US" dirty="0" smtClean="0"/>
              <a:t>Multiprocessors OS</a:t>
            </a:r>
          </a:p>
          <a:p>
            <a:r>
              <a:rPr lang="en-US" dirty="0" smtClean="0"/>
              <a:t>PC OS</a:t>
            </a:r>
          </a:p>
          <a:p>
            <a:r>
              <a:rPr lang="en-US" dirty="0" smtClean="0"/>
              <a:t>Handheld computer OS</a:t>
            </a:r>
          </a:p>
          <a:p>
            <a:r>
              <a:rPr lang="en-US" dirty="0" smtClean="0"/>
              <a:t>Embedded OS</a:t>
            </a:r>
          </a:p>
          <a:p>
            <a:r>
              <a:rPr lang="en-US" dirty="0" smtClean="0"/>
              <a:t>Sensor Node OS</a:t>
            </a:r>
          </a:p>
          <a:p>
            <a:r>
              <a:rPr lang="en-US" dirty="0" smtClean="0"/>
              <a:t>Real Time OS</a:t>
            </a:r>
          </a:p>
          <a:p>
            <a:r>
              <a:rPr lang="en-US" dirty="0" smtClean="0"/>
              <a:t>Smartcard OS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Mainframe 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yang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PC </a:t>
            </a:r>
            <a:r>
              <a:rPr lang="en-US" dirty="0" err="1" smtClean="0"/>
              <a:t>membutuhkan</a:t>
            </a:r>
            <a:r>
              <a:rPr lang="en-US" dirty="0" smtClean="0"/>
              <a:t> OS </a:t>
            </a:r>
            <a:r>
              <a:rPr lang="en-US" dirty="0" err="1" smtClean="0"/>
              <a:t>tersendiri</a:t>
            </a:r>
            <a:endParaRPr lang="en-US" dirty="0" smtClean="0"/>
          </a:p>
          <a:p>
            <a:r>
              <a:rPr lang="en-US" dirty="0" err="1" smtClean="0"/>
              <a:t>Memproses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job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I/O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endParaRPr lang="en-US" dirty="0" smtClean="0"/>
          </a:p>
          <a:p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mode </a:t>
            </a:r>
            <a:r>
              <a:rPr lang="en-US" dirty="0" err="1" smtClean="0"/>
              <a:t>pemrosesan</a:t>
            </a:r>
            <a:r>
              <a:rPr lang="en-US" dirty="0" smtClean="0"/>
              <a:t>: batch, transaction processing </a:t>
            </a:r>
            <a:r>
              <a:rPr lang="en-US" dirty="0" err="1" smtClean="0"/>
              <a:t>dan</a:t>
            </a:r>
            <a:r>
              <a:rPr lang="en-US" dirty="0" smtClean="0"/>
              <a:t> timesharing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PC/mainframe</a:t>
            </a:r>
          </a:p>
          <a:p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client-server</a:t>
            </a:r>
          </a:p>
          <a:p>
            <a:r>
              <a:rPr lang="en-US" dirty="0" err="1" smtClean="0"/>
              <a:t>Terhubung</a:t>
            </a:r>
            <a:r>
              <a:rPr lang="en-US" dirty="0" smtClean="0"/>
              <a:t> via network</a:t>
            </a:r>
          </a:p>
          <a:p>
            <a:r>
              <a:rPr lang="en-US" dirty="0" smtClean="0"/>
              <a:t>Server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 </a:t>
            </a:r>
            <a:r>
              <a:rPr lang="en-US" dirty="0" err="1" smtClean="0"/>
              <a:t>mis</a:t>
            </a:r>
            <a:r>
              <a:rPr lang="en-US" dirty="0" smtClean="0"/>
              <a:t>: mail server, web server, print server, </a:t>
            </a:r>
            <a:r>
              <a:rPr lang="en-US" dirty="0" err="1" smtClean="0"/>
              <a:t>dsb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Multiprocessor 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merambah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microcomputer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multicore</a:t>
            </a:r>
            <a:r>
              <a:rPr lang="en-US" dirty="0" smtClean="0"/>
              <a:t> chip</a:t>
            </a:r>
          </a:p>
          <a:p>
            <a:r>
              <a:rPr lang="en-US" dirty="0" err="1" smtClean="0"/>
              <a:t>Mencakup</a:t>
            </a:r>
            <a:r>
              <a:rPr lang="en-US" dirty="0" smtClean="0"/>
              <a:t> processor scheduling </a:t>
            </a:r>
            <a:r>
              <a:rPr lang="en-US" dirty="0" err="1" smtClean="0"/>
              <a:t>dan</a:t>
            </a:r>
            <a:r>
              <a:rPr lang="en-US" dirty="0" smtClean="0"/>
              <a:t> communication</a:t>
            </a:r>
          </a:p>
          <a:p>
            <a:r>
              <a:rPr lang="en-US" dirty="0" err="1" smtClean="0"/>
              <a:t>Masalah</a:t>
            </a:r>
            <a:r>
              <a:rPr lang="en-US" dirty="0" smtClean="0"/>
              <a:t>: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mengoptimalkan</a:t>
            </a:r>
            <a:r>
              <a:rPr lang="en-US" smtClean="0"/>
              <a:t> parallel </a:t>
            </a:r>
            <a:r>
              <a:rPr lang="en-US" dirty="0" smtClean="0"/>
              <a:t>processing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 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Yang paling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seringkali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SO </a:t>
            </a:r>
            <a:r>
              <a:rPr lang="en-US" dirty="0" err="1" smtClean="0"/>
              <a:t>lainnya</a:t>
            </a:r>
            <a:endParaRPr lang="en-US" dirty="0" smtClean="0"/>
          </a:p>
          <a:p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smtClean="0"/>
              <a:t>support multiprogramming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Handheld Computer 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saku</a:t>
            </a:r>
            <a:r>
              <a:rPr lang="en-US" dirty="0" smtClean="0"/>
              <a:t>: PDA (Personal Digital Assistant)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smartphone</a:t>
            </a:r>
            <a:endParaRPr lang="en-US" dirty="0" smtClean="0"/>
          </a:p>
          <a:p>
            <a:r>
              <a:rPr lang="en-US" dirty="0" smtClean="0"/>
              <a:t>SO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menangani</a:t>
            </a:r>
            <a:r>
              <a:rPr lang="en-US" dirty="0" smtClean="0"/>
              <a:t> multimedia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telepon</a:t>
            </a:r>
            <a:r>
              <a:rPr lang="en-US" dirty="0" smtClean="0"/>
              <a:t>, </a:t>
            </a:r>
            <a:r>
              <a:rPr lang="en-US" dirty="0" err="1" smtClean="0"/>
              <a:t>juga</a:t>
            </a:r>
            <a:r>
              <a:rPr lang="en-US" dirty="0" smtClean="0"/>
              <a:t> 3</a:t>
            </a:r>
            <a:r>
              <a:rPr lang="en-US" baseline="30000" dirty="0" smtClean="0"/>
              <a:t>rd</a:t>
            </a:r>
            <a:r>
              <a:rPr lang="en-US" dirty="0" smtClean="0"/>
              <a:t> party software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Symbian</a:t>
            </a:r>
            <a:r>
              <a:rPr lang="en-US" dirty="0" smtClean="0"/>
              <a:t> and Palm 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Embedded 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Embedded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 smtClean="0"/>
          </a:p>
          <a:p>
            <a:r>
              <a:rPr lang="en-US" dirty="0" err="1" smtClean="0"/>
              <a:t>Mis</a:t>
            </a:r>
            <a:r>
              <a:rPr lang="en-US" dirty="0" smtClean="0"/>
              <a:t>: microwave oven,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cuci</a:t>
            </a:r>
            <a:r>
              <a:rPr lang="en-US" dirty="0" smtClean="0"/>
              <a:t>, </a:t>
            </a:r>
            <a:r>
              <a:rPr lang="en-US" dirty="0" err="1" smtClean="0"/>
              <a:t>dvd</a:t>
            </a:r>
            <a:r>
              <a:rPr lang="en-US" dirty="0" smtClean="0"/>
              <a:t> player</a:t>
            </a:r>
          </a:p>
          <a:p>
            <a:r>
              <a:rPr lang="en-US" dirty="0" err="1" smtClean="0"/>
              <a:t>Mirip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handheld computer OS,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tertutup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khawatir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software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terpercaya</a:t>
            </a: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 QNX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VxWorks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Sensor Node 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Sensor node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baterai</a:t>
            </a:r>
            <a:r>
              <a:rPr lang="en-US" dirty="0" smtClean="0"/>
              <a:t> yang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ditempatkan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dilengkapi</a:t>
            </a:r>
            <a:r>
              <a:rPr lang="en-US" dirty="0" smtClean="0"/>
              <a:t> radio </a:t>
            </a:r>
            <a:r>
              <a:rPr lang="en-US" dirty="0" err="1" smtClean="0"/>
              <a:t>dan</a:t>
            </a:r>
            <a:r>
              <a:rPr lang="en-US" dirty="0" smtClean="0"/>
              <a:t> sensor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TinyOS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Real-Time 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parameter </a:t>
            </a:r>
            <a:r>
              <a:rPr lang="en-US" dirty="0" err="1" smtClean="0"/>
              <a:t>kunci</a:t>
            </a:r>
            <a:endParaRPr lang="en-US" dirty="0" smtClean="0"/>
          </a:p>
          <a:p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 smtClean="0"/>
          </a:p>
          <a:p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endParaRPr lang="en-US" dirty="0" smtClean="0"/>
          </a:p>
          <a:p>
            <a:pPr lvl="1"/>
            <a:r>
              <a:rPr lang="en-US" dirty="0" smtClean="0"/>
              <a:t>Hard real-time system: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kendala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dilanggar</a:t>
            </a:r>
            <a:r>
              <a:rPr lang="en-US" dirty="0" smtClean="0"/>
              <a:t>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bahaya</a:t>
            </a:r>
            <a:r>
              <a:rPr lang="en-US" dirty="0" smtClean="0"/>
              <a:t>/</a:t>
            </a:r>
            <a:r>
              <a:rPr lang="en-US" dirty="0" err="1" smtClean="0"/>
              <a:t>kerusakan</a:t>
            </a:r>
            <a:r>
              <a:rPr lang="en-US" dirty="0" smtClean="0"/>
              <a:t>, </a:t>
            </a: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, </a:t>
            </a:r>
            <a:r>
              <a:rPr lang="en-US" dirty="0" err="1" smtClean="0"/>
              <a:t>pertahanan</a:t>
            </a:r>
            <a:r>
              <a:rPr lang="en-US" dirty="0" smtClean="0"/>
              <a:t>, </a:t>
            </a:r>
            <a:r>
              <a:rPr lang="en-US" dirty="0" err="1" smtClean="0"/>
              <a:t>transportasi</a:t>
            </a:r>
            <a:endParaRPr lang="en-US" dirty="0" smtClean="0"/>
          </a:p>
          <a:p>
            <a:pPr lvl="1"/>
            <a:r>
              <a:rPr lang="en-US" dirty="0" smtClean="0"/>
              <a:t>Soft real-time system: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kendala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dilanggar</a:t>
            </a:r>
            <a:r>
              <a:rPr lang="en-US" dirty="0" smtClean="0"/>
              <a:t> 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diinginkan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berbahaya</a:t>
            </a:r>
            <a:r>
              <a:rPr lang="en-US" dirty="0" smtClean="0"/>
              <a:t>, </a:t>
            </a:r>
            <a:r>
              <a:rPr lang="en-US" dirty="0" err="1" smtClean="0"/>
              <a:t>contoh</a:t>
            </a:r>
            <a:r>
              <a:rPr lang="en-US" dirty="0" smtClean="0"/>
              <a:t>: audio/video/</a:t>
            </a:r>
            <a:r>
              <a:rPr lang="en-US" dirty="0" err="1" smtClean="0"/>
              <a:t>telepon</a:t>
            </a:r>
            <a:r>
              <a:rPr lang="en-US" smtClean="0"/>
              <a:t> digital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INFORMASI UMUM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Card 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 </a:t>
            </a:r>
            <a:r>
              <a:rPr lang="en-US" dirty="0" err="1" smtClean="0"/>
              <a:t>terkecil</a:t>
            </a:r>
            <a:endParaRPr lang="en-US" dirty="0" smtClean="0"/>
          </a:p>
          <a:p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yang </a:t>
            </a:r>
            <a:r>
              <a:rPr lang="en-US" smtClean="0"/>
              <a:t>terbatas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pelajari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SELANJUTNYA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Konsep-konsep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SO</a:t>
            </a:r>
          </a:p>
          <a:p>
            <a:r>
              <a:rPr lang="en-US" dirty="0" err="1" smtClean="0"/>
              <a:t>Arsitektur</a:t>
            </a:r>
            <a:r>
              <a:rPr lang="en-US" dirty="0" smtClean="0"/>
              <a:t> SO</a:t>
            </a:r>
          </a:p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thread</a:t>
            </a:r>
          </a:p>
          <a:p>
            <a:r>
              <a:rPr lang="en-US" dirty="0" smtClean="0"/>
              <a:t>Memory</a:t>
            </a:r>
          </a:p>
          <a:p>
            <a:r>
              <a:rPr lang="en-US" dirty="0" err="1" smtClean="0"/>
              <a:t>Sistem</a:t>
            </a:r>
            <a:r>
              <a:rPr lang="en-US" dirty="0" smtClean="0"/>
              <a:t> File</a:t>
            </a:r>
          </a:p>
          <a:p>
            <a:r>
              <a:rPr lang="en-US" dirty="0" smtClean="0"/>
              <a:t>I/O</a:t>
            </a:r>
          </a:p>
          <a:p>
            <a:r>
              <a:rPr lang="en-US" dirty="0" smtClean="0"/>
              <a:t>Deadlock</a:t>
            </a:r>
          </a:p>
          <a:p>
            <a:r>
              <a:rPr lang="en-US" dirty="0" smtClean="0"/>
              <a:t>Trend SO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endParaRPr lang="en-US" dirty="0" smtClean="0"/>
          </a:p>
          <a:p>
            <a:r>
              <a:rPr lang="en-US" dirty="0" smtClean="0">
                <a:solidFill>
                  <a:srgbClr val="FFC000"/>
                </a:solidFill>
              </a:rPr>
              <a:t>Security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Nama</a:t>
            </a:r>
            <a:r>
              <a:rPr lang="en-US" dirty="0" smtClean="0"/>
              <a:t>: Thomas </a:t>
            </a:r>
            <a:r>
              <a:rPr lang="en-US" dirty="0" err="1" smtClean="0"/>
              <a:t>Anung</a:t>
            </a:r>
            <a:r>
              <a:rPr lang="en-US" dirty="0" smtClean="0"/>
              <a:t> </a:t>
            </a:r>
            <a:r>
              <a:rPr lang="en-US" dirty="0" err="1" smtClean="0"/>
              <a:t>Basuki</a:t>
            </a:r>
            <a:endParaRPr lang="en-US" dirty="0" smtClean="0"/>
          </a:p>
          <a:p>
            <a:r>
              <a:rPr lang="en-US" dirty="0" err="1" smtClean="0"/>
              <a:t>Pendidikan</a:t>
            </a:r>
            <a:r>
              <a:rPr lang="en-US" dirty="0" smtClean="0"/>
              <a:t>: </a:t>
            </a:r>
            <a:r>
              <a:rPr lang="en-US" dirty="0" err="1" smtClean="0"/>
              <a:t>Doktor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r>
              <a:rPr lang="en-US" dirty="0" smtClean="0"/>
              <a:t> (</a:t>
            </a:r>
            <a:r>
              <a:rPr lang="en-US" dirty="0" err="1" smtClean="0"/>
              <a:t>Universitas</a:t>
            </a:r>
            <a:r>
              <a:rPr lang="en-US" dirty="0" smtClean="0"/>
              <a:t> Pisa, 2010)</a:t>
            </a:r>
          </a:p>
          <a:p>
            <a:r>
              <a:rPr lang="en-US" dirty="0" err="1" smtClean="0"/>
              <a:t>Pekerjaan</a:t>
            </a:r>
            <a:r>
              <a:rPr lang="en-US" dirty="0" smtClean="0"/>
              <a:t>: </a:t>
            </a:r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Jurusan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r>
              <a:rPr lang="en-US" dirty="0" smtClean="0"/>
              <a:t> </a:t>
            </a:r>
            <a:r>
              <a:rPr lang="en-US" dirty="0" err="1" smtClean="0"/>
              <a:t>Unpar</a:t>
            </a:r>
            <a:endParaRPr lang="en-US" dirty="0" smtClean="0"/>
          </a:p>
          <a:p>
            <a:r>
              <a:rPr lang="en-US" dirty="0" err="1" smtClean="0"/>
              <a:t>Kontak</a:t>
            </a:r>
            <a:r>
              <a:rPr lang="en-US" dirty="0" smtClean="0"/>
              <a:t>: </a:t>
            </a:r>
            <a:r>
              <a:rPr lang="en-US" dirty="0" smtClean="0">
                <a:hlinkClick r:id="rId2"/>
              </a:rPr>
              <a:t>thomasanung@gmail.com</a:t>
            </a:r>
            <a:r>
              <a:rPr lang="en-US" dirty="0" smtClean="0"/>
              <a:t>, </a:t>
            </a:r>
            <a:r>
              <a:rPr lang="en-US" dirty="0" smtClean="0">
                <a:hlinkClick r:id="rId3"/>
              </a:rPr>
              <a:t>anung@unpar.ac.id</a:t>
            </a:r>
            <a:endParaRPr lang="en-US" dirty="0" smtClean="0"/>
          </a:p>
          <a:p>
            <a:r>
              <a:rPr lang="en-US" dirty="0" err="1" smtClean="0"/>
              <a:t>Riset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Formal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 smtClean="0"/>
          </a:p>
          <a:p>
            <a:pPr lvl="1"/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Komputasi</a:t>
            </a:r>
            <a:r>
              <a:rPr lang="en-US" dirty="0" smtClean="0"/>
              <a:t> </a:t>
            </a:r>
            <a:r>
              <a:rPr lang="en-US" dirty="0" err="1" smtClean="0"/>
              <a:t>Biologis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harapkan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endParaRPr lang="en-US" dirty="0" smtClean="0"/>
          </a:p>
          <a:p>
            <a:r>
              <a:rPr lang="en-US" dirty="0" err="1" smtClean="0"/>
              <a:t>Mahir</a:t>
            </a:r>
            <a:r>
              <a:rPr lang="en-US" dirty="0" smtClean="0"/>
              <a:t> LINUX</a:t>
            </a:r>
          </a:p>
          <a:p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endParaRPr lang="en-US" dirty="0" smtClean="0"/>
          </a:p>
          <a:p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 </a:t>
            </a:r>
            <a:r>
              <a:rPr lang="en-US" dirty="0" err="1" smtClean="0"/>
              <a:t>Kuliah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kuliah</a:t>
            </a:r>
            <a:r>
              <a:rPr lang="en-US" b="1" dirty="0" smtClean="0"/>
              <a:t>:</a:t>
            </a:r>
          </a:p>
          <a:p>
            <a:pPr lvl="1"/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SO</a:t>
            </a:r>
          </a:p>
          <a:p>
            <a:pPr lvl="1"/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SO</a:t>
            </a:r>
          </a:p>
          <a:p>
            <a:pPr lvl="1"/>
            <a:r>
              <a:rPr lang="en-US" dirty="0" err="1" smtClean="0"/>
              <a:t>Mengetahui</a:t>
            </a:r>
            <a:r>
              <a:rPr lang="en-US" dirty="0" smtClean="0"/>
              <a:t> trend SO</a:t>
            </a:r>
          </a:p>
          <a:p>
            <a:r>
              <a:rPr lang="en-US" b="1" dirty="0" err="1" smtClean="0"/>
              <a:t>Pustaka</a:t>
            </a:r>
            <a:r>
              <a:rPr lang="en-US" b="1" dirty="0" smtClean="0"/>
              <a:t>: </a:t>
            </a:r>
            <a:r>
              <a:rPr lang="en-US" dirty="0"/>
              <a:t>Modern Operating </a:t>
            </a:r>
            <a:r>
              <a:rPr lang="en-US" dirty="0" smtClean="0"/>
              <a:t>Systems 3</a:t>
            </a:r>
            <a:r>
              <a:rPr lang="en-US" baseline="30000" dirty="0" smtClean="0"/>
              <a:t>rd</a:t>
            </a:r>
            <a:r>
              <a:rPr lang="en-US" dirty="0" smtClean="0"/>
              <a:t> ed., </a:t>
            </a:r>
            <a:r>
              <a:rPr lang="en-US" dirty="0"/>
              <a:t>Andrew </a:t>
            </a:r>
            <a:r>
              <a:rPr lang="en-US" dirty="0" err="1" smtClean="0"/>
              <a:t>Tanenbaum</a:t>
            </a:r>
            <a:r>
              <a:rPr lang="en-US" dirty="0" smtClean="0"/>
              <a:t>, Pearson Prentice-Hall, 2009</a:t>
            </a:r>
          </a:p>
          <a:p>
            <a:r>
              <a:rPr lang="en-US" b="1" dirty="0" err="1" smtClean="0"/>
              <a:t>Evaluasi</a:t>
            </a:r>
            <a:r>
              <a:rPr lang="en-US" b="1" dirty="0" smtClean="0"/>
              <a:t>: </a:t>
            </a:r>
            <a:r>
              <a:rPr lang="en-US" dirty="0" err="1" smtClean="0"/>
              <a:t>Tugas:UTS:UAS</a:t>
            </a:r>
            <a:r>
              <a:rPr lang="en-US" dirty="0" smtClean="0"/>
              <a:t> = 30:30:40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DEFINISI SISTEM OPERASI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Windows (NT, 95, 98, Me, 2000, XP, Vista, 7)</a:t>
            </a:r>
          </a:p>
          <a:p>
            <a:r>
              <a:rPr lang="en-US" dirty="0" smtClean="0"/>
              <a:t>Unix</a:t>
            </a:r>
          </a:p>
          <a:p>
            <a:r>
              <a:rPr lang="en-US" dirty="0" smtClean="0"/>
              <a:t>Linux</a:t>
            </a:r>
          </a:p>
          <a:p>
            <a:r>
              <a:rPr lang="en-US" dirty="0" err="1" smtClean="0"/>
              <a:t>MacOS</a:t>
            </a:r>
            <a:endParaRPr lang="en-US" dirty="0" smtClean="0"/>
          </a:p>
          <a:p>
            <a:r>
              <a:rPr lang="en-US" dirty="0" smtClean="0"/>
              <a:t>DOS</a:t>
            </a:r>
          </a:p>
          <a:p>
            <a:r>
              <a:rPr lang="en-US" dirty="0" err="1" smtClean="0"/>
              <a:t>PalmOS</a:t>
            </a:r>
            <a:endParaRPr lang="en-US" dirty="0" smtClean="0"/>
          </a:p>
          <a:p>
            <a:r>
              <a:rPr lang="en-US" dirty="0" smtClean="0"/>
              <a:t>Android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Apakah</a:t>
            </a:r>
            <a:r>
              <a:rPr lang="en-US" dirty="0" smtClean="0"/>
              <a:t> SO?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Kode</a:t>
            </a:r>
            <a:r>
              <a:rPr lang="en-US" dirty="0" smtClean="0"/>
              <a:t> program yang:</a:t>
            </a:r>
          </a:p>
          <a:p>
            <a:pPr lvl="1"/>
            <a:r>
              <a:rPr lang="en-US" dirty="0" err="1" smtClean="0"/>
              <a:t>Menjembatani</a:t>
            </a:r>
            <a:r>
              <a:rPr lang="en-US" dirty="0" smtClean="0"/>
              <a:t> software </a:t>
            </a:r>
            <a:r>
              <a:rPr lang="en-US" dirty="0" err="1" smtClean="0"/>
              <a:t>dan</a:t>
            </a:r>
            <a:r>
              <a:rPr lang="en-US" dirty="0" smtClean="0"/>
              <a:t> hardware</a:t>
            </a:r>
          </a:p>
          <a:p>
            <a:pPr lvl="1"/>
            <a:r>
              <a:rPr lang="en-US" dirty="0" err="1" smtClean="0"/>
              <a:t>Menjembatani</a:t>
            </a:r>
            <a:r>
              <a:rPr lang="en-US" dirty="0" smtClean="0"/>
              <a:t> user (</a:t>
            </a:r>
            <a:r>
              <a:rPr lang="en-US" dirty="0" err="1" smtClean="0"/>
              <a:t>manusia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hardware</a:t>
            </a:r>
          </a:p>
          <a:p>
            <a:r>
              <a:rPr lang="en-US" dirty="0" err="1" smtClean="0"/>
              <a:t>Menjembatani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Melayani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sumberdaya</a:t>
            </a:r>
            <a:r>
              <a:rPr lang="en-US" dirty="0" smtClean="0"/>
              <a:t> (resources)</a:t>
            </a:r>
          </a:p>
          <a:p>
            <a:r>
              <a:rPr lang="en-US" dirty="0" err="1" smtClean="0"/>
              <a:t>Sumberdaya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Processor, memory, </a:t>
            </a:r>
            <a:r>
              <a:rPr lang="en-US" dirty="0" err="1" smtClean="0"/>
              <a:t>perangkat</a:t>
            </a:r>
            <a:r>
              <a:rPr lang="en-US" dirty="0" smtClean="0"/>
              <a:t> I/O, file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2688</TotalTime>
  <Words>960</Words>
  <Application>Microsoft Macintosh PowerPoint</Application>
  <PresentationFormat>On-screen Show (4:3)</PresentationFormat>
  <Paragraphs>166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Franklin Gothic Book</vt:lpstr>
      <vt:lpstr>Perpetua</vt:lpstr>
      <vt:lpstr>Wingdings</vt:lpstr>
      <vt:lpstr>Wingdings 2</vt:lpstr>
      <vt:lpstr>Equity</vt:lpstr>
      <vt:lpstr>Sistem Operasi: Intro</vt:lpstr>
      <vt:lpstr>Agenda</vt:lpstr>
      <vt:lpstr>INFORMASI UMUM</vt:lpstr>
      <vt:lpstr>Siapa Saya?</vt:lpstr>
      <vt:lpstr>Apa yang Anda harapkan dari kuliah ini?</vt:lpstr>
      <vt:lpstr>Info Kuliah</vt:lpstr>
      <vt:lpstr>DEFINISI SISTEM OPERASI</vt:lpstr>
      <vt:lpstr>Beberapa Nama SO</vt:lpstr>
      <vt:lpstr>Apakah SO?</vt:lpstr>
      <vt:lpstr>Fungsi SO</vt:lpstr>
      <vt:lpstr>MATERI KULIAH</vt:lpstr>
      <vt:lpstr>SEJARAH SISTEM OPERASI</vt:lpstr>
      <vt:lpstr>GENERASI SISTEM OPERASI</vt:lpstr>
      <vt:lpstr>GENERASI I: TABUNG HAMPA</vt:lpstr>
      <vt:lpstr>GENERASI II: TRANSISTOR DAN SISTEM BATCH</vt:lpstr>
      <vt:lpstr>GENERASI II</vt:lpstr>
      <vt:lpstr>GENERASI III: IC DAN MULTIPROGRAMMING</vt:lpstr>
      <vt:lpstr>GENERASI IV: PC</vt:lpstr>
      <vt:lpstr>Sejarah Windows</vt:lpstr>
      <vt:lpstr>Jenis-jenis SO</vt:lpstr>
      <vt:lpstr>Jenis-jenis SO</vt:lpstr>
      <vt:lpstr>Mainframe OS</vt:lpstr>
      <vt:lpstr>Server OS</vt:lpstr>
      <vt:lpstr>Multiprocessor OS</vt:lpstr>
      <vt:lpstr>PC OS</vt:lpstr>
      <vt:lpstr>Handheld Computer OS</vt:lpstr>
      <vt:lpstr>Embedded OS</vt:lpstr>
      <vt:lpstr> Sensor Node OS</vt:lpstr>
      <vt:lpstr>Real-Time OS</vt:lpstr>
      <vt:lpstr>Smart Card OS</vt:lpstr>
      <vt:lpstr>Apa yang akan kita pelajari?</vt:lpstr>
      <vt:lpstr>SELANJUTNYA</vt:lpstr>
    </vt:vector>
  </TitlesOfParts>
  <Company>FTIS - UNPAR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Operasi: Intro</dc:title>
  <dc:creator>Teknik Informatika</dc:creator>
  <cp:lastModifiedBy>Microsoft Office User</cp:lastModifiedBy>
  <cp:revision>111</cp:revision>
  <dcterms:created xsi:type="dcterms:W3CDTF">2011-06-05T02:29:43Z</dcterms:created>
  <dcterms:modified xsi:type="dcterms:W3CDTF">2017-03-13T04:37:59Z</dcterms:modified>
</cp:coreProperties>
</file>