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43" r:id="rId3"/>
    <p:sldId id="393" r:id="rId4"/>
    <p:sldId id="395" r:id="rId5"/>
    <p:sldId id="392" r:id="rId6"/>
    <p:sldId id="394" r:id="rId7"/>
    <p:sldId id="391" r:id="rId8"/>
    <p:sldId id="280" r:id="rId9"/>
    <p:sldId id="340" r:id="rId10"/>
    <p:sldId id="289" r:id="rId11"/>
    <p:sldId id="327" r:id="rId12"/>
    <p:sldId id="341" r:id="rId13"/>
    <p:sldId id="411" r:id="rId14"/>
    <p:sldId id="361" r:id="rId15"/>
    <p:sldId id="316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405" r:id="rId25"/>
    <p:sldId id="406" r:id="rId26"/>
    <p:sldId id="407" r:id="rId27"/>
    <p:sldId id="410" r:id="rId28"/>
    <p:sldId id="409" r:id="rId29"/>
    <p:sldId id="408" r:id="rId30"/>
    <p:sldId id="31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70" d="100"/>
          <a:sy n="70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1D694-FDB4-4AD7-B236-0373E0D979A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4F3F2-E30D-429F-B419-498680133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5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F8FF-B12D-4C37-8666-EEB6E3A0A57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9F16-B690-4A33-90CB-CA7E5B510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F8FF-B12D-4C37-8666-EEB6E3A0A57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9F16-B690-4A33-90CB-CA7E5B510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6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F8FF-B12D-4C37-8666-EEB6E3A0A57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9F16-B690-4A33-90CB-CA7E5B510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3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F8FF-B12D-4C37-8666-EEB6E3A0A57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9F16-B690-4A33-90CB-CA7E5B510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8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F8FF-B12D-4C37-8666-EEB6E3A0A57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9F16-B690-4A33-90CB-CA7E5B510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F8FF-B12D-4C37-8666-EEB6E3A0A57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9F16-B690-4A33-90CB-CA7E5B510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5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F8FF-B12D-4C37-8666-EEB6E3A0A57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9F16-B690-4A33-90CB-CA7E5B510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2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F8FF-B12D-4C37-8666-EEB6E3A0A57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9F16-B690-4A33-90CB-CA7E5B510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1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F8FF-B12D-4C37-8666-EEB6E3A0A57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9F16-B690-4A33-90CB-CA7E5B510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F8FF-B12D-4C37-8666-EEB6E3A0A57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9F16-B690-4A33-90CB-CA7E5B510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2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F8FF-B12D-4C37-8666-EEB6E3A0A57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9F16-B690-4A33-90CB-CA7E5B510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6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1F8FF-B12D-4C37-8666-EEB6E3A0A57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79F16-B690-4A33-90CB-CA7E5B510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9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" t="30769" r="35884" b="18470"/>
          <a:stretch/>
        </p:blipFill>
        <p:spPr bwMode="auto">
          <a:xfrm>
            <a:off x="0" y="914400"/>
            <a:ext cx="904269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5486400"/>
            <a:ext cx="6400800" cy="1295400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Pertemuan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14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H. Andri Budiwidodo,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S.Si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.,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M.I.Kom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0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0164" y="152400"/>
            <a:ext cx="8705236" cy="990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DAFTAR PUSTAKA</a:t>
            </a:r>
            <a:endParaRPr lang="en-US" sz="4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3276600" cy="50254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1219200"/>
            <a:ext cx="3638550" cy="49290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00"/>
            <a:ext cx="411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Laudon, Kenneth C, </a:t>
            </a:r>
            <a:r>
              <a:rPr lang="en-US" sz="1600" dirty="0" err="1"/>
              <a:t>dkk</a:t>
            </a:r>
            <a:r>
              <a:rPr lang="en-US" sz="1600" dirty="0"/>
              <a:t>, 2007,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</a:t>
            </a:r>
            <a:r>
              <a:rPr lang="en-US" sz="1600" dirty="0" err="1"/>
              <a:t>Manajemen</a:t>
            </a:r>
            <a:r>
              <a:rPr lang="en-US" sz="1600" dirty="0"/>
              <a:t> </a:t>
            </a:r>
            <a:r>
              <a:rPr lang="en-US" sz="1600" dirty="0" err="1"/>
              <a:t>Edisi</a:t>
            </a:r>
            <a:r>
              <a:rPr lang="en-US" sz="1600" dirty="0"/>
              <a:t> 10 </a:t>
            </a:r>
            <a:r>
              <a:rPr lang="en-US" sz="1600" dirty="0" err="1"/>
              <a:t>Buku</a:t>
            </a:r>
            <a:r>
              <a:rPr lang="en-US" sz="1600" dirty="0"/>
              <a:t> 2, </a:t>
            </a:r>
            <a:r>
              <a:rPr lang="en-US" sz="1600" dirty="0" err="1"/>
              <a:t>Salemba</a:t>
            </a:r>
            <a:r>
              <a:rPr lang="en-US" sz="1600" dirty="0"/>
              <a:t> </a:t>
            </a:r>
            <a:r>
              <a:rPr lang="en-US" sz="1600" dirty="0" err="1"/>
              <a:t>Empat</a:t>
            </a:r>
            <a:r>
              <a:rPr lang="en-US" sz="1600" dirty="0"/>
              <a:t>, Jakarta.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Hidayat, </a:t>
            </a:r>
            <a:r>
              <a:rPr lang="en-US" sz="1600" dirty="0" err="1"/>
              <a:t>Taufik</a:t>
            </a:r>
            <a:r>
              <a:rPr lang="en-US" sz="1600" dirty="0"/>
              <a:t>, 2008, </a:t>
            </a:r>
            <a:r>
              <a:rPr lang="en-US" sz="1600" dirty="0" err="1"/>
              <a:t>Panduan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</a:t>
            </a:r>
            <a:r>
              <a:rPr lang="en-US" sz="1600" dirty="0" err="1"/>
              <a:t>Toko</a:t>
            </a:r>
            <a:r>
              <a:rPr lang="en-US" sz="1600" dirty="0"/>
              <a:t> Online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OSCommerce</a:t>
            </a:r>
            <a:r>
              <a:rPr lang="en-US" sz="1600" dirty="0"/>
              <a:t>, </a:t>
            </a:r>
            <a:r>
              <a:rPr lang="en-US" sz="1600" dirty="0" err="1"/>
              <a:t>Mediakita</a:t>
            </a:r>
            <a:r>
              <a:rPr lang="en-US" sz="1600" dirty="0"/>
              <a:t>, Jakarta</a:t>
            </a:r>
          </a:p>
        </p:txBody>
      </p:sp>
    </p:spTree>
    <p:extLst>
      <p:ext uri="{BB962C8B-B14F-4D97-AF65-F5344CB8AC3E}">
        <p14:creationId xmlns:p14="http://schemas.microsoft.com/office/powerpoint/2010/main" val="49778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0164" y="152400"/>
            <a:ext cx="8705236" cy="990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DAFTAR PUSTAKA</a:t>
            </a:r>
            <a:endParaRPr lang="en-US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4876800" y="6197025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Wong, </a:t>
            </a:r>
            <a:r>
              <a:rPr lang="en-US" sz="1600" dirty="0" err="1"/>
              <a:t>Jony</a:t>
            </a:r>
            <a:r>
              <a:rPr lang="en-US" sz="1600" dirty="0"/>
              <a:t>, 2010, Internet Marketing for Beginners, </a:t>
            </a:r>
            <a:r>
              <a:rPr lang="en-US" sz="1600" dirty="0" err="1"/>
              <a:t>Elex</a:t>
            </a:r>
            <a:r>
              <a:rPr lang="en-US" sz="1600" dirty="0"/>
              <a:t> Media </a:t>
            </a:r>
            <a:r>
              <a:rPr lang="en-US" sz="1600" dirty="0" err="1"/>
              <a:t>Komputindo</a:t>
            </a:r>
            <a:r>
              <a:rPr lang="en-US" sz="1600" dirty="0"/>
              <a:t>, Jakarta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/>
              <a:t>Suyanto</a:t>
            </a:r>
            <a:r>
              <a:rPr lang="en-US" sz="1600" dirty="0"/>
              <a:t> M, 2003, </a:t>
            </a:r>
            <a:r>
              <a:rPr lang="en-US" sz="1600" dirty="0" err="1"/>
              <a:t>Strategi</a:t>
            </a:r>
            <a:r>
              <a:rPr lang="en-US" sz="1600" dirty="0"/>
              <a:t> </a:t>
            </a:r>
            <a:r>
              <a:rPr lang="en-US" sz="1600" dirty="0" err="1"/>
              <a:t>Periklanan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e-Commerce Perusahaan Top </a:t>
            </a:r>
            <a:r>
              <a:rPr lang="en-US" sz="1600" dirty="0" err="1"/>
              <a:t>Dunia</a:t>
            </a:r>
            <a:r>
              <a:rPr lang="en-US" sz="1600" dirty="0"/>
              <a:t>, Andi, Yogyakarta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09674"/>
            <a:ext cx="3455385" cy="50635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961" y="1237770"/>
            <a:ext cx="3321862" cy="501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4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Materi</a:t>
            </a:r>
            <a:r>
              <a:rPr lang="en-US" b="1" dirty="0" smtClean="0"/>
              <a:t> </a:t>
            </a:r>
            <a:r>
              <a:rPr lang="en-US" b="1" dirty="0" err="1" smtClean="0"/>
              <a:t>pertemuan</a:t>
            </a:r>
            <a:r>
              <a:rPr lang="en-US" b="1" dirty="0" smtClean="0"/>
              <a:t> </a:t>
            </a:r>
            <a:r>
              <a:rPr lang="en-US" b="1" dirty="0" err="1" smtClean="0"/>
              <a:t>hari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Pembahasan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: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,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i="1" dirty="0" err="1" smtClean="0"/>
              <a:t>eCommerce</a:t>
            </a:r>
            <a:r>
              <a:rPr lang="en-US" i="1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/>
              <a:t>cipta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/>
              <a:t>lain </a:t>
            </a:r>
            <a:r>
              <a:rPr lang="en-US" dirty="0" smtClean="0"/>
              <a:t>yang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i="1" dirty="0" err="1" smtClean="0"/>
              <a:t>eCommerce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69177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Pengantar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" y="702860"/>
            <a:ext cx="9067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kesadaran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, </a:t>
            </a:r>
            <a:r>
              <a:rPr lang="en-US" dirty="0" err="1"/>
              <a:t>tentunya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orang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moral, </a:t>
            </a:r>
            <a:r>
              <a:rPr lang="en-US" dirty="0" err="1"/>
              <a:t>etis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 smtClean="0"/>
              <a:t>berlaku</a:t>
            </a:r>
            <a:r>
              <a:rPr lang="en-US" dirty="0" smtClean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Moral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 </a:t>
            </a:r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salah</a:t>
            </a: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Moral </a:t>
            </a:r>
            <a:r>
              <a:rPr lang="en-US" dirty="0" err="1"/>
              <a:t>dipelajari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orang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sewaktu</a:t>
            </a:r>
            <a:r>
              <a:rPr lang="en-US" dirty="0"/>
              <a:t> yang </a:t>
            </a:r>
            <a:r>
              <a:rPr lang="en-US" dirty="0" err="1"/>
              <a:t>bersangkutan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 smtClean="0"/>
              <a:t>anak-anak</a:t>
            </a:r>
            <a:r>
              <a:rPr lang="en-US" dirty="0" smtClean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/>
              <a:t>kecil</a:t>
            </a:r>
            <a:r>
              <a:rPr lang="en-US" dirty="0"/>
              <a:t> , </a:t>
            </a:r>
            <a:r>
              <a:rPr lang="en-US" dirty="0" err="1"/>
              <a:t>anak-anak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diperkenalkan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moral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membedakan</a:t>
            </a:r>
            <a:r>
              <a:rPr lang="en-US" dirty="0"/>
              <a:t> mana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buruk</a:t>
            </a:r>
            <a:r>
              <a:rPr lang="en-US" dirty="0"/>
              <a:t>, mana yang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mana </a:t>
            </a:r>
            <a:r>
              <a:rPr lang="en-US" dirty="0" err="1"/>
              <a:t>tindakan</a:t>
            </a:r>
            <a:r>
              <a:rPr lang="en-US" dirty="0"/>
              <a:t> yang </a:t>
            </a:r>
            <a:r>
              <a:rPr lang="en-US" dirty="0" err="1"/>
              <a:t>terpuji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tercela</a:t>
            </a:r>
            <a:r>
              <a:rPr lang="en-US" dirty="0" smtClean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anak-anak</a:t>
            </a:r>
            <a:r>
              <a:rPr lang="en-US" dirty="0"/>
              <a:t> </a:t>
            </a:r>
            <a:r>
              <a:rPr lang="en-US" dirty="0" err="1"/>
              <a:t>diminta</a:t>
            </a:r>
            <a:r>
              <a:rPr lang="en-US" dirty="0"/>
              <a:t>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sopan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orang </a:t>
            </a:r>
            <a:r>
              <a:rPr lang="en-US" dirty="0" err="1"/>
              <a:t>tua</a:t>
            </a:r>
            <a:r>
              <a:rPr lang="en-US" dirty="0"/>
              <a:t>, </a:t>
            </a:r>
            <a:r>
              <a:rPr lang="en-US" dirty="0" err="1"/>
              <a:t>menghormati</a:t>
            </a:r>
            <a:r>
              <a:rPr lang="en-US" dirty="0"/>
              <a:t> guru,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menyakiti</a:t>
            </a:r>
            <a:r>
              <a:rPr lang="en-US" dirty="0" smtClean="0"/>
              <a:t> </a:t>
            </a:r>
            <a:r>
              <a:rPr lang="en-US" dirty="0" err="1" smtClean="0"/>
              <a:t>teman-temannya</a:t>
            </a:r>
            <a:r>
              <a:rPr lang="en-US" dirty="0" smtClean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anak-anak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dewasa</a:t>
            </a:r>
            <a:r>
              <a:rPr lang="en-US" dirty="0"/>
              <a:t>,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 di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diikuti</a:t>
            </a:r>
            <a:r>
              <a:rPr lang="en-US" dirty="0" smtClean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Peraturan-peraturan</a:t>
            </a:r>
            <a:r>
              <a:rPr lang="en-US" dirty="0" smtClean="0"/>
              <a:t> </a:t>
            </a:r>
            <a:r>
              <a:rPr lang="en-US" dirty="0" err="1"/>
              <a:t>tingkah</a:t>
            </a:r>
            <a:r>
              <a:rPr lang="en-US" dirty="0"/>
              <a:t> </a:t>
            </a:r>
            <a:r>
              <a:rPr lang="en-US" dirty="0" err="1"/>
              <a:t>laku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moral yang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Walau</a:t>
            </a:r>
            <a:r>
              <a:rPr lang="en-US" dirty="0" smtClean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set moral yang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keseragaman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 yang </a:t>
            </a:r>
            <a:r>
              <a:rPr lang="en-US" dirty="0" err="1"/>
              <a:t>mendasar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“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moral”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landasan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/>
              <a:t>kita</a:t>
            </a:r>
            <a:r>
              <a:rPr lang="en-US" dirty="0"/>
              <a:t> juga </a:t>
            </a:r>
            <a:r>
              <a:rPr lang="en-US" dirty="0" err="1"/>
              <a:t>diarahkan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etika</a:t>
            </a:r>
            <a:r>
              <a:rPr lang="en-US" dirty="0"/>
              <a:t> (ethics</a:t>
            </a:r>
            <a:r>
              <a:rPr lang="en-US" dirty="0" smtClean="0"/>
              <a:t>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Kata </a:t>
            </a:r>
            <a:r>
              <a:rPr lang="en-US" dirty="0"/>
              <a:t>ethics </a:t>
            </a:r>
            <a:r>
              <a:rPr lang="en-US" dirty="0" err="1"/>
              <a:t>berakar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Yunani</a:t>
            </a:r>
            <a:r>
              <a:rPr lang="en-US" dirty="0"/>
              <a:t> ethos, yang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. </a:t>
            </a: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set </a:t>
            </a:r>
            <a:r>
              <a:rPr lang="en-US" dirty="0" err="1"/>
              <a:t>kepercayaan</a:t>
            </a:r>
            <a:r>
              <a:rPr lang="en-US" dirty="0"/>
              <a:t>, </a:t>
            </a:r>
            <a:r>
              <a:rPr lang="en-US" dirty="0" err="1"/>
              <a:t>standar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pemikiran</a:t>
            </a:r>
            <a:r>
              <a:rPr lang="en-US" dirty="0"/>
              <a:t> yang </a:t>
            </a:r>
            <a:r>
              <a:rPr lang="en-US" dirty="0" err="1"/>
              <a:t>mengisi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,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, </a:t>
            </a:r>
            <a:r>
              <a:rPr lang="en-US" dirty="0" err="1"/>
              <a:t>negara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6675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"/>
            <a:ext cx="8382000" cy="5923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6324600"/>
            <a:ext cx="572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Situs/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eCommerce</a:t>
            </a:r>
            <a:r>
              <a:rPr lang="en-US" dirty="0" smtClean="0"/>
              <a:t> yang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pesat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166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Ekosistem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Commerce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5" t="30769" r="40749" b="9142"/>
          <a:stretch/>
        </p:blipFill>
        <p:spPr bwMode="auto">
          <a:xfrm>
            <a:off x="692072" y="1219200"/>
            <a:ext cx="8070928" cy="553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71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908050"/>
          </a:xfrm>
        </p:spPr>
        <p:txBody>
          <a:bodyPr/>
          <a:lstStyle/>
          <a:p>
            <a:r>
              <a:rPr lang="en-US" altLang="en-US"/>
              <a:t>Hukum VS Etika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83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err="1"/>
              <a:t>Hukum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tindakan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diambil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pemerintah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dikembangkan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melalui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peraturan-peraturan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sah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tegas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mengatur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tingkah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laku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penduduknya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sesuai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peraturan-peraturan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ada</a:t>
            </a:r>
            <a:r>
              <a:rPr lang="en-US" altLang="en-US" sz="2400" dirty="0"/>
              <a:t>.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 err="1"/>
              <a:t>Etika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pemikiran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menyatakan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apa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benar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salah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Etika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didukung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oleh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persetujuan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lingkungan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masyarakat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tindakan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benar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salah</a:t>
            </a:r>
            <a:r>
              <a:rPr lang="en-US" altLang="en-US" sz="2400" dirty="0"/>
              <a:t>.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 err="1"/>
              <a:t>Suatu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tindakan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melanggar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etika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belum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tentu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melanggar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hukum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sebaliknya</a:t>
            </a:r>
            <a:r>
              <a:rPr lang="en-US" alt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367890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altLang="en-US"/>
              <a:t>Etika dalam E-commerce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en-US" sz="2400" b="1">
                <a:solidFill>
                  <a:srgbClr val="3399FF"/>
                </a:solidFill>
              </a:rPr>
              <a:t>Penggunaan internet kantor diluar tugas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2000"/>
              <a:t>e-mail digunakan untuk mengganggu karyawan lain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2000"/>
              <a:t>Perjudian ilegal di internet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2000"/>
              <a:t>E-mail digunakan untuk bisnis pribadi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2000"/>
              <a:t>Menghabiskan waktu dengan memakai internet diluar tugas kantor,dll.</a:t>
            </a:r>
          </a:p>
          <a:p>
            <a:pPr marL="990600" lvl="1" indent="-533400">
              <a:lnSpc>
                <a:spcPct val="80000"/>
              </a:lnSpc>
            </a:pPr>
            <a:endParaRPr lang="en-US" altLang="en-US" sz="2000"/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 startAt="2"/>
            </a:pPr>
            <a:r>
              <a:rPr lang="en-US" altLang="en-US" sz="2400" b="1">
                <a:solidFill>
                  <a:srgbClr val="3399FF"/>
                </a:solidFill>
              </a:rPr>
              <a:t>Kode Etik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/>
              <a:t>	Membatasi penggunaan internet non-pekerjaan kantor dengan mengeluarkan kebijakan penggunaan internet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/>
              <a:t>	Kode etik harus menunjukkan peraturan formal dan sikap atau kelakuan yang diharapkan dari karyawan, harus menjelaskan siapa yang boleh/tidak mengakses informasi di internet, penggunaan e-mail, dan surfing non-pekerjaan kantor selama jam kerja.</a:t>
            </a:r>
          </a:p>
        </p:txBody>
      </p:sp>
    </p:spTree>
    <p:extLst>
      <p:ext uri="{BB962C8B-B14F-4D97-AF65-F5344CB8AC3E}">
        <p14:creationId xmlns:p14="http://schemas.microsoft.com/office/powerpoint/2010/main" val="353004846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/>
              <a:t>Privacy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altLang="en-US" sz="2400"/>
              <a:t>Privasi adalah hak untuk ditinggalkan sendiri dan hak untuk bebas dari campur tangan orang lain.</a:t>
            </a:r>
          </a:p>
          <a:p>
            <a:pPr marL="533400" indent="-533400">
              <a:lnSpc>
                <a:spcPct val="90000"/>
              </a:lnSpc>
            </a:pPr>
            <a:endParaRPr lang="en-US" altLang="en-US" sz="2400"/>
          </a:p>
          <a:p>
            <a:pPr marL="533400" indent="-533400">
              <a:lnSpc>
                <a:spcPct val="90000"/>
              </a:lnSpc>
            </a:pPr>
            <a:r>
              <a:rPr lang="en-US" altLang="en-US" sz="2400"/>
              <a:t>Privasi agak sulit ditentukan karena: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sz="2000"/>
              <a:t>Hak atas privasi tidak absolut, karena harus diseimbangkan dengan kebutuhan hidup bermasyarakat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sz="2000"/>
              <a:t>Hak publik untuk mengetahui adalah superior (lebih penting) dari pada hak individu atas privasi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en-US" altLang="en-US" sz="2400"/>
          </a:p>
          <a:p>
            <a:pPr marL="533400" indent="-533400">
              <a:lnSpc>
                <a:spcPct val="90000"/>
              </a:lnSpc>
            </a:pPr>
            <a:r>
              <a:rPr lang="en-US" altLang="en-US" sz="2400"/>
              <a:t>Privasi meliputi :</a:t>
            </a:r>
          </a:p>
          <a:p>
            <a:pPr marL="914400" lvl="1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000"/>
              <a:t>Pengumpulan informasi personal</a:t>
            </a:r>
          </a:p>
          <a:p>
            <a:pPr marL="914400" lvl="1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000"/>
              <a:t>Perlindungan privasi</a:t>
            </a:r>
          </a:p>
        </p:txBody>
      </p:sp>
    </p:spTree>
    <p:extLst>
      <p:ext uri="{BB962C8B-B14F-4D97-AF65-F5344CB8AC3E}">
        <p14:creationId xmlns:p14="http://schemas.microsoft.com/office/powerpoint/2010/main" val="39734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sz="4000"/>
              <a:t>Pengumpulan Informasi Personal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r>
              <a:rPr lang="en-US" altLang="en-US" sz="2800"/>
              <a:t>Informasi mengenai personal seseorang biasanya dibutuhkan dalam pemerintahan</a:t>
            </a:r>
          </a:p>
          <a:p>
            <a:endParaRPr lang="en-US" altLang="en-US" sz="2800"/>
          </a:p>
          <a:p>
            <a:r>
              <a:rPr lang="en-US" altLang="en-US" sz="2800"/>
              <a:t>Internet telah menciptakan dimensi baru dalam mengakses dan menggunakan data personal.</a:t>
            </a:r>
          </a:p>
          <a:p>
            <a:endParaRPr lang="en-US" altLang="en-US" sz="2800"/>
          </a:p>
          <a:p>
            <a:r>
              <a:rPr lang="en-US" altLang="en-US" sz="2800"/>
              <a:t>Masalahnya adalah informasi personal yang dikumpulkan bisa saja merugikan si pemilik informasi.</a:t>
            </a:r>
          </a:p>
        </p:txBody>
      </p:sp>
    </p:spTree>
    <p:extLst>
      <p:ext uri="{BB962C8B-B14F-4D97-AF65-F5344CB8AC3E}">
        <p14:creationId xmlns:p14="http://schemas.microsoft.com/office/powerpoint/2010/main" val="2000809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FaceBook</a:t>
            </a:r>
            <a:endParaRPr lang="en-US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6" y="1683652"/>
            <a:ext cx="9067800" cy="509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256" y="533400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pertemanan</a:t>
            </a:r>
            <a:r>
              <a:rPr lang="en-US" dirty="0" smtClean="0"/>
              <a:t> </a:t>
            </a:r>
            <a:r>
              <a:rPr lang="en-US" dirty="0" err="1" smtClean="0"/>
              <a:t>FaceBook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di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, </a:t>
            </a:r>
            <a:r>
              <a:rPr lang="en-US" dirty="0" err="1" smtClean="0"/>
              <a:t>walau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pelanggaran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penyalahgunaan</a:t>
            </a:r>
            <a:r>
              <a:rPr lang="en-US" dirty="0" smtClean="0"/>
              <a:t> data </a:t>
            </a:r>
            <a:r>
              <a:rPr lang="en-US" dirty="0" err="1" smtClean="0"/>
              <a:t>pribadi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FB.  Di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Tiongkok</a:t>
            </a:r>
            <a:r>
              <a:rPr lang="en-US" dirty="0" smtClean="0"/>
              <a:t>, FB </a:t>
            </a:r>
            <a:r>
              <a:rPr lang="en-US" dirty="0" err="1" smtClean="0"/>
              <a:t>dilarang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diakses</a:t>
            </a:r>
            <a:r>
              <a:rPr lang="en-US" dirty="0" smtClean="0"/>
              <a:t> (</a:t>
            </a:r>
            <a:r>
              <a:rPr lang="en-US" dirty="0" err="1" smtClean="0"/>
              <a:t>akses</a:t>
            </a:r>
            <a:r>
              <a:rPr lang="en-US" dirty="0" smtClean="0"/>
              <a:t> FB </a:t>
            </a:r>
            <a:r>
              <a:rPr lang="en-US" dirty="0" err="1" smtClean="0"/>
              <a:t>diblokir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Tiongkok</a:t>
            </a:r>
            <a:r>
              <a:rPr lang="en-US" dirty="0" smtClean="0"/>
              <a:t>)&gt;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4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sz="4000"/>
              <a:t>Pengumpulan Informasi Personal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Cara-</a:t>
            </a:r>
            <a:r>
              <a:rPr lang="en-US" altLang="en-US" sz="2400" dirty="0" err="1"/>
              <a:t>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pengumpulan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informasi</a:t>
            </a:r>
            <a:r>
              <a:rPr lang="en-US" altLang="en-US" sz="2400" dirty="0"/>
              <a:t> di </a:t>
            </a:r>
            <a:r>
              <a:rPr lang="en-US" altLang="en-US" sz="2400" dirty="0" smtClean="0"/>
              <a:t>internet:</a:t>
            </a:r>
          </a:p>
          <a:p>
            <a:pPr>
              <a:lnSpc>
                <a:spcPct val="90000"/>
              </a:lnSpc>
            </a:pPr>
            <a:r>
              <a:rPr lang="en-US" altLang="en-US" sz="2000" dirty="0" err="1" smtClean="0"/>
              <a:t>Membaca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posting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 </a:t>
            </a:r>
            <a:r>
              <a:rPr lang="en-US" altLang="en-US" sz="2000" dirty="0" err="1" smtClean="0"/>
              <a:t>individu</a:t>
            </a:r>
            <a:endParaRPr lang="en-US" altLang="en-US" sz="2000" dirty="0" smtClean="0"/>
          </a:p>
          <a:p>
            <a:pPr>
              <a:lnSpc>
                <a:spcPct val="90000"/>
              </a:lnSpc>
            </a:pPr>
            <a:r>
              <a:rPr lang="en-US" altLang="en-US" sz="2000" dirty="0" err="1" smtClean="0"/>
              <a:t>Melihat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nama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identitas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individu</a:t>
            </a:r>
            <a:r>
              <a:rPr lang="en-US" altLang="en-US" sz="2000" dirty="0"/>
              <a:t> di </a:t>
            </a:r>
            <a:r>
              <a:rPr lang="en-US" altLang="en-US" sz="2000" dirty="0" smtClean="0"/>
              <a:t>internet</a:t>
            </a:r>
          </a:p>
          <a:p>
            <a:pPr>
              <a:lnSpc>
                <a:spcPct val="90000"/>
              </a:lnSpc>
            </a:pPr>
            <a:r>
              <a:rPr lang="en-US" altLang="en-US" sz="2000" dirty="0" err="1" smtClean="0"/>
              <a:t>Membaca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e-mail </a:t>
            </a:r>
            <a:r>
              <a:rPr lang="en-US" altLang="en-US" sz="2000" dirty="0" smtClean="0"/>
              <a:t>individual</a:t>
            </a:r>
          </a:p>
          <a:p>
            <a:pPr>
              <a:lnSpc>
                <a:spcPct val="90000"/>
              </a:lnSpc>
            </a:pPr>
            <a:r>
              <a:rPr lang="en-US" altLang="en-US" sz="2000" dirty="0" err="1" smtClean="0"/>
              <a:t>Melacak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jalur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komunikasi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wireless</a:t>
            </a:r>
          </a:p>
          <a:p>
            <a:pPr>
              <a:lnSpc>
                <a:spcPct val="90000"/>
              </a:lnSpc>
            </a:pPr>
            <a:r>
              <a:rPr lang="en-US" altLang="en-US" sz="2000" dirty="0" err="1" smtClean="0"/>
              <a:t>Meminta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individu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mengisi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registrasi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sebuah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situs</a:t>
            </a:r>
          </a:p>
          <a:p>
            <a:pPr>
              <a:lnSpc>
                <a:spcPct val="90000"/>
              </a:lnSpc>
            </a:pPr>
            <a:r>
              <a:rPr lang="en-US" altLang="en-US" sz="2000" dirty="0" err="1" smtClean="0"/>
              <a:t>Merekam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tindakan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individu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pada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saat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mengakses</a:t>
            </a:r>
            <a:r>
              <a:rPr lang="en-US" altLang="en-US" sz="2000" dirty="0"/>
              <a:t> internet </a:t>
            </a:r>
            <a:r>
              <a:rPr lang="en-US" altLang="en-US" sz="2000" dirty="0" err="1"/>
              <a:t>dengan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menggunakan</a:t>
            </a:r>
            <a:r>
              <a:rPr lang="en-US" altLang="en-US" sz="2000" dirty="0"/>
              <a:t> cookies</a:t>
            </a:r>
            <a:br>
              <a:rPr lang="en-US" altLang="en-US" sz="2000" dirty="0"/>
            </a:br>
            <a:endParaRPr lang="en-US" altLang="en-US" sz="2000" dirty="0"/>
          </a:p>
          <a:p>
            <a:pPr marL="0" indent="0">
              <a:lnSpc>
                <a:spcPct val="90000"/>
              </a:lnSpc>
              <a:buClr>
                <a:srgbClr val="3399FF"/>
              </a:buClr>
              <a:buFont typeface="Wingdings" pitchFamily="2" charset="2"/>
              <a:buNone/>
            </a:pPr>
            <a:r>
              <a:rPr lang="en-US" altLang="en-US" sz="2400" dirty="0"/>
              <a:t>Cookies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kecil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data yang </a:t>
            </a:r>
            <a:r>
              <a:rPr lang="en-US" altLang="en-US" sz="2400" dirty="0" err="1"/>
              <a:t>dikirim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diterima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antara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situs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browser </a:t>
            </a:r>
            <a:r>
              <a:rPr lang="en-US" altLang="en-US" sz="2400" dirty="0" err="1"/>
              <a:t>pada</a:t>
            </a:r>
            <a:r>
              <a:rPr lang="en-US" altLang="en-US" sz="2400" dirty="0"/>
              <a:t> user </a:t>
            </a:r>
            <a:r>
              <a:rPr lang="en-US" altLang="en-US" sz="2400" dirty="0" err="1"/>
              <a:t>sebagai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navigasi</a:t>
            </a:r>
            <a:r>
              <a:rPr lang="en-US" altLang="en-US" sz="2400" dirty="0"/>
              <a:t> situs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.</a:t>
            </a:r>
          </a:p>
          <a:p>
            <a:pPr>
              <a:lnSpc>
                <a:spcPct val="90000"/>
              </a:lnSpc>
              <a:buClr>
                <a:srgbClr val="3399FF"/>
              </a:buClr>
              <a:buFont typeface="Wingdings" pitchFamily="2" charset="2"/>
              <a:buNone/>
            </a:pPr>
            <a:endParaRPr lang="en-US" altLang="en-US" sz="2400" dirty="0"/>
          </a:p>
          <a:p>
            <a:pPr marL="0" indent="0">
              <a:lnSpc>
                <a:spcPct val="90000"/>
              </a:lnSpc>
              <a:buClr>
                <a:srgbClr val="3399FF"/>
              </a:buClr>
              <a:buFont typeface="Wingdings" pitchFamily="2" charset="2"/>
              <a:buNone/>
            </a:pPr>
            <a:r>
              <a:rPr lang="en-US" altLang="en-US" sz="2400" dirty="0" err="1"/>
              <a:t>Pada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awalnya</a:t>
            </a:r>
            <a:r>
              <a:rPr lang="en-US" altLang="en-US" sz="2400" dirty="0"/>
              <a:t> cookies </a:t>
            </a:r>
            <a:r>
              <a:rPr lang="en-US" altLang="en-US" sz="2400" dirty="0" err="1"/>
              <a:t>digunakan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membantu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personalisasi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CRM</a:t>
            </a:r>
          </a:p>
        </p:txBody>
      </p:sp>
    </p:spTree>
    <p:extLst>
      <p:ext uri="{BB962C8B-B14F-4D97-AF65-F5344CB8AC3E}">
        <p14:creationId xmlns:p14="http://schemas.microsoft.com/office/powerpoint/2010/main" val="4024244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/>
              <a:t>Perlindungan Privasi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pPr lvl="2" indent="-6794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3600" dirty="0" smtClean="0"/>
              <a:t>Notice/</a:t>
            </a:r>
            <a:r>
              <a:rPr lang="en-US" altLang="en-US" sz="3600" dirty="0" err="1" smtClean="0"/>
              <a:t>peringatan</a:t>
            </a:r>
            <a:endParaRPr lang="en-US" altLang="en-US" sz="3600" dirty="0"/>
          </a:p>
          <a:p>
            <a:pPr lvl="2" indent="-6794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3600" dirty="0" err="1" smtClean="0"/>
              <a:t>Pilihan</a:t>
            </a:r>
            <a:r>
              <a:rPr lang="en-US" altLang="en-US" sz="3600" dirty="0" smtClean="0"/>
              <a:t> </a:t>
            </a:r>
            <a:r>
              <a:rPr lang="en-US" altLang="en-US" sz="3600" dirty="0" err="1"/>
              <a:t>atau</a:t>
            </a:r>
            <a:r>
              <a:rPr lang="en-US" altLang="en-US" sz="3600" dirty="0"/>
              <a:t> </a:t>
            </a:r>
            <a:r>
              <a:rPr lang="en-US" altLang="en-US" sz="3600" dirty="0" err="1" smtClean="0"/>
              <a:t>persetujuan</a:t>
            </a:r>
            <a:endParaRPr lang="en-US" altLang="en-US" sz="3600" dirty="0"/>
          </a:p>
          <a:p>
            <a:pPr lvl="2" indent="-6794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3600" dirty="0" err="1" smtClean="0"/>
              <a:t>Kemampuan</a:t>
            </a:r>
            <a:r>
              <a:rPr lang="en-US" altLang="en-US" sz="3600" dirty="0" smtClean="0"/>
              <a:t> </a:t>
            </a:r>
            <a:r>
              <a:rPr lang="en-US" altLang="en-US" sz="3600" dirty="0" err="1"/>
              <a:t>Akses</a:t>
            </a:r>
            <a:r>
              <a:rPr lang="en-US" altLang="en-US" sz="3600" dirty="0"/>
              <a:t>/</a:t>
            </a:r>
            <a:r>
              <a:rPr lang="en-US" altLang="en-US" sz="3600" dirty="0" err="1"/>
              <a:t>partisipasi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pada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perubahan</a:t>
            </a:r>
            <a:r>
              <a:rPr lang="en-US" altLang="en-US" sz="3600" dirty="0"/>
              <a:t> data </a:t>
            </a:r>
            <a:r>
              <a:rPr lang="en-US" altLang="en-US" sz="3600" dirty="0" err="1" smtClean="0"/>
              <a:t>pribadi</a:t>
            </a:r>
            <a:endParaRPr lang="en-US" altLang="en-US" sz="3600" dirty="0"/>
          </a:p>
          <a:p>
            <a:pPr lvl="2" indent="-6794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3600" dirty="0" err="1" smtClean="0"/>
              <a:t>Jaminan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keamanan</a:t>
            </a:r>
            <a:r>
              <a:rPr lang="en-US" altLang="en-US" sz="3600" dirty="0" smtClean="0"/>
              <a:t>/</a:t>
            </a:r>
            <a:r>
              <a:rPr lang="en-US" altLang="en-US" sz="3600" dirty="0" err="1" smtClean="0"/>
              <a:t>integritas</a:t>
            </a:r>
            <a:endParaRPr lang="en-US" altLang="en-US" sz="3600" dirty="0"/>
          </a:p>
          <a:p>
            <a:pPr lvl="2" indent="-6794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3600" i="1" dirty="0" smtClean="0"/>
              <a:t>Enforcement</a:t>
            </a:r>
            <a:r>
              <a:rPr lang="en-US" altLang="en-US" sz="3600" dirty="0" smtClean="0"/>
              <a:t>/</a:t>
            </a:r>
            <a:r>
              <a:rPr lang="en-US" altLang="en-US" sz="3600" i="1" dirty="0" smtClean="0"/>
              <a:t>redress </a:t>
            </a:r>
            <a:r>
              <a:rPr lang="en-US" altLang="en-US" sz="3600" dirty="0"/>
              <a:t>(data </a:t>
            </a:r>
            <a:r>
              <a:rPr lang="en-US" altLang="en-US" sz="3600" dirty="0" err="1"/>
              <a:t>dapat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ditarik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kembali</a:t>
            </a:r>
            <a:r>
              <a:rPr lang="en-US" alt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06760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4250"/>
          </a:xfrm>
        </p:spPr>
        <p:txBody>
          <a:bodyPr/>
          <a:lstStyle/>
          <a:p>
            <a:r>
              <a:rPr lang="en-US" altLang="en-US" i="1" dirty="0"/>
              <a:t>Intellectual Property Rights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Kekayaan Intelektual : kreasi dari pikiran: penemuan, pekerjaan artistik, simbol, nama, gambar, desain yang digunakan dalam perdagangan</a:t>
            </a:r>
          </a:p>
          <a:p>
            <a:pPr>
              <a:lnSpc>
                <a:spcPct val="80000"/>
              </a:lnSpc>
            </a:pP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400"/>
              <a:t>Hak atas kekayaan intelektual adalah pemberian perlindungan kepada siapapun yang memiliki kekayaan intelektual</a:t>
            </a:r>
          </a:p>
          <a:p>
            <a:pPr>
              <a:lnSpc>
                <a:spcPct val="80000"/>
              </a:lnSpc>
            </a:pP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400"/>
              <a:t>Dalam e-commerce ada 4 tipe kekayaan intelektual, yaitu Copyright, trademark, nama domain, dan patent</a:t>
            </a:r>
          </a:p>
          <a:p>
            <a:pPr>
              <a:lnSpc>
                <a:spcPct val="80000"/>
              </a:lnSpc>
            </a:pP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400"/>
              <a:t>Tanpa hak atas kekayaan intelektual, dunia industri naik film, musik, software, penerbitan, obat, dan bioteknologi akan jatuh</a:t>
            </a:r>
          </a:p>
        </p:txBody>
      </p:sp>
    </p:spTree>
    <p:extLst>
      <p:ext uri="{BB962C8B-B14F-4D97-AF65-F5344CB8AC3E}">
        <p14:creationId xmlns:p14="http://schemas.microsoft.com/office/powerpoint/2010/main" val="952509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4250"/>
          </a:xfrm>
        </p:spPr>
        <p:txBody>
          <a:bodyPr/>
          <a:lstStyle/>
          <a:p>
            <a:r>
              <a:rPr lang="en-US" altLang="en-US"/>
              <a:t>Intellectual Property Rights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153400" cy="5181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rgbClr val="000099"/>
              </a:buClr>
              <a:buFont typeface="Wingdings" pitchFamily="2" charset="2"/>
              <a:buAutoNum type="arabicPeriod"/>
            </a:pPr>
            <a:r>
              <a:rPr lang="en-US" altLang="en-US" sz="2400" dirty="0"/>
              <a:t>Copyright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smtClean="0"/>
              <a:t>	</a:t>
            </a:r>
            <a:r>
              <a:rPr lang="en-US" altLang="en-US" sz="2400" dirty="0" err="1" smtClean="0"/>
              <a:t>adalah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pemberian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hak-hak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khusus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pemerintah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kepada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pemilik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kekayaan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intelektual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untuk</a:t>
            </a:r>
            <a:r>
              <a:rPr lang="en-US" altLang="en-US" sz="2400" dirty="0" smtClean="0"/>
              <a:t>:</a:t>
            </a:r>
          </a:p>
          <a:p>
            <a:pPr marL="1023938" indent="-396875">
              <a:lnSpc>
                <a:spcPct val="90000"/>
              </a:lnSpc>
            </a:pPr>
            <a:r>
              <a:rPr lang="en-US" altLang="en-US" sz="1800" dirty="0" err="1" smtClean="0"/>
              <a:t>Memproduksi</a:t>
            </a:r>
            <a:r>
              <a:rPr lang="en-US" altLang="en-US" sz="1800" dirty="0" smtClean="0"/>
              <a:t> </a:t>
            </a:r>
            <a:r>
              <a:rPr lang="en-US" altLang="en-US" sz="1800" dirty="0" err="1"/>
              <a:t>ulang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sebuah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pekerjaan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seluruh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atau</a:t>
            </a:r>
            <a:r>
              <a:rPr lang="en-US" altLang="en-US" sz="1800" dirty="0"/>
              <a:t> </a:t>
            </a:r>
            <a:r>
              <a:rPr lang="en-US" altLang="en-US" sz="1800" dirty="0" err="1" smtClean="0"/>
              <a:t>sebagian</a:t>
            </a:r>
            <a:endParaRPr lang="en-US" altLang="en-US" sz="1800" dirty="0" smtClean="0"/>
          </a:p>
          <a:p>
            <a:pPr marL="1023938" indent="-396875">
              <a:lnSpc>
                <a:spcPct val="90000"/>
              </a:lnSpc>
            </a:pPr>
            <a:r>
              <a:rPr lang="en-US" altLang="en-US" sz="1800" dirty="0" err="1" smtClean="0"/>
              <a:t>Mendistribusikan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menunjukkan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atau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memasangnya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kepada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publik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dalam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bentuk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apapun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termasuk</a:t>
            </a:r>
            <a:r>
              <a:rPr lang="en-US" altLang="en-US" sz="1800" dirty="0"/>
              <a:t> internet</a:t>
            </a:r>
          </a:p>
          <a:p>
            <a:pPr marL="990600" lvl="1" indent="-533400">
              <a:lnSpc>
                <a:spcPct val="90000"/>
              </a:lnSpc>
              <a:buClr>
                <a:srgbClr val="00FF00"/>
              </a:buClr>
              <a:buFont typeface="Wingdings" pitchFamily="2" charset="2"/>
              <a:buNone/>
            </a:pPr>
            <a:endParaRPr lang="en-US" altLang="en-US" sz="2000" dirty="0"/>
          </a:p>
          <a:p>
            <a:pPr marL="463550" lvl="1" indent="-6350">
              <a:lnSpc>
                <a:spcPct val="90000"/>
              </a:lnSpc>
              <a:buClr>
                <a:srgbClr val="00FF00"/>
              </a:buClr>
              <a:buFont typeface="Wingdings" pitchFamily="2" charset="2"/>
              <a:buNone/>
            </a:pPr>
            <a:r>
              <a:rPr lang="en-US" altLang="en-US" sz="2400" dirty="0" err="1"/>
              <a:t>Pelanggaran</a:t>
            </a:r>
            <a:r>
              <a:rPr lang="en-US" altLang="en-US" sz="2400" dirty="0"/>
              <a:t> </a:t>
            </a:r>
            <a:r>
              <a:rPr lang="en-US" altLang="en-US" sz="2400" i="1" dirty="0"/>
              <a:t>copyright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bentuk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men</a:t>
            </a:r>
            <a:r>
              <a:rPr lang="en-US" altLang="en-US" sz="2400" i="1" dirty="0" err="1" smtClean="0"/>
              <a:t>download</a:t>
            </a:r>
            <a:r>
              <a:rPr lang="en-US" altLang="en-US" sz="2400" i="1" dirty="0" smtClean="0"/>
              <a:t> </a:t>
            </a:r>
            <a:r>
              <a:rPr lang="en-US" altLang="en-US" sz="2400" dirty="0" err="1"/>
              <a:t>musik</a:t>
            </a:r>
            <a:r>
              <a:rPr lang="en-US" altLang="en-US" sz="2400" dirty="0"/>
              <a:t>, video, games, </a:t>
            </a:r>
            <a:r>
              <a:rPr lang="en-US" altLang="en-US" sz="2400" i="1" dirty="0"/>
              <a:t>software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produk-produk</a:t>
            </a:r>
            <a:r>
              <a:rPr lang="en-US" altLang="en-US" sz="2400" dirty="0"/>
              <a:t> digital </a:t>
            </a:r>
            <a:r>
              <a:rPr lang="en-US" altLang="en-US" sz="2400" dirty="0" err="1"/>
              <a:t>lainnya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ilegal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73526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4250"/>
          </a:xfrm>
        </p:spPr>
        <p:txBody>
          <a:bodyPr/>
          <a:lstStyle/>
          <a:p>
            <a:r>
              <a:rPr lang="en-US" altLang="en-US"/>
              <a:t>Intellectual Property Rights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153400" cy="51816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rgbClr val="000099"/>
              </a:buClr>
              <a:buFont typeface="Wingdings" pitchFamily="2" charset="2"/>
              <a:buAutoNum type="arabicPeriod" startAt="2"/>
            </a:pPr>
            <a:r>
              <a:rPr lang="en-US" altLang="en-US" sz="2400" dirty="0">
                <a:solidFill>
                  <a:srgbClr val="000099"/>
                </a:solidFill>
              </a:rPr>
              <a:t>Trademark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simbol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digunakan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oleh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bisnis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mengindentifikasi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produk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jasa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mereka</a:t>
            </a:r>
            <a:r>
              <a:rPr lang="en-US" altLang="en-US" sz="2400" dirty="0"/>
              <a:t>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/>
              <a:t>	Trademark </a:t>
            </a:r>
            <a:r>
              <a:rPr lang="en-US" altLang="en-US" sz="2400" dirty="0" err="1"/>
              <a:t>harus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diregister</a:t>
            </a:r>
            <a:r>
              <a:rPr lang="en-US" altLang="en-US" sz="2400" dirty="0"/>
              <a:t> agar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dilindungi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oleh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hukum</a:t>
            </a:r>
            <a:r>
              <a:rPr lang="en-US" altLang="en-US" sz="2400" dirty="0"/>
              <a:t>. Dan </a:t>
            </a:r>
            <a:r>
              <a:rPr lang="en-US" altLang="en-US" sz="2400" dirty="0" err="1"/>
              <a:t>bila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diregister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berlangsung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selamanya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selama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biaya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registrasi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dibayar</a:t>
            </a:r>
            <a:r>
              <a:rPr lang="en-US" altLang="en-US" sz="2400" dirty="0"/>
              <a:t>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altLang="en-US" sz="24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Pemilik</a:t>
            </a:r>
            <a:r>
              <a:rPr lang="en-US" altLang="en-US" sz="2400" dirty="0"/>
              <a:t> trademark </a:t>
            </a:r>
            <a:r>
              <a:rPr lang="en-US" altLang="en-US" sz="2400" dirty="0" err="1"/>
              <a:t>mempunyai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khusus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: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2000" dirty="0" err="1"/>
              <a:t>Menggunakan</a:t>
            </a:r>
            <a:r>
              <a:rPr lang="en-US" altLang="en-US" sz="2000" dirty="0"/>
              <a:t> trademark yang </a:t>
            </a:r>
            <a:r>
              <a:rPr lang="en-US" altLang="en-US" sz="2000" dirty="0" err="1" smtClean="0"/>
              <a:t>terregister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pada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produk</a:t>
            </a:r>
            <a:r>
              <a:rPr lang="en-US" altLang="en-US" sz="2000" dirty="0"/>
              <a:t>/</a:t>
            </a:r>
            <a:r>
              <a:rPr lang="en-US" altLang="en-US" sz="2000" dirty="0" err="1"/>
              <a:t>jasa</a:t>
            </a:r>
            <a:endParaRPr lang="en-US" altLang="en-US" sz="2000" dirty="0"/>
          </a:p>
          <a:p>
            <a:pPr marL="1371600" lvl="2" indent="-457200">
              <a:lnSpc>
                <a:spcPct val="80000"/>
              </a:lnSpc>
            </a:pPr>
            <a:r>
              <a:rPr lang="en-US" altLang="en-US" sz="2000" dirty="0" err="1"/>
              <a:t>Mengambil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tindakan</a:t>
            </a:r>
            <a:r>
              <a:rPr lang="en-US" altLang="en-US" sz="2000" dirty="0"/>
              <a:t> legal </a:t>
            </a:r>
            <a:r>
              <a:rPr lang="en-US" altLang="en-US" sz="2000" dirty="0" err="1"/>
              <a:t>untuk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mencegah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siapapun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penggunaan</a:t>
            </a:r>
            <a:r>
              <a:rPr lang="en-US" altLang="en-US" sz="2000" dirty="0"/>
              <a:t> trademark </a:t>
            </a:r>
            <a:r>
              <a:rPr lang="en-US" altLang="en-US" sz="2000" dirty="0" err="1"/>
              <a:t>tanpa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izin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75792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4250"/>
          </a:xfrm>
        </p:spPr>
        <p:txBody>
          <a:bodyPr/>
          <a:lstStyle/>
          <a:p>
            <a:r>
              <a:rPr lang="en-US" altLang="en-US"/>
              <a:t>Intellectual Property Rights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153400" cy="5181600"/>
          </a:xfrm>
        </p:spPr>
        <p:txBody>
          <a:bodyPr/>
          <a:lstStyle/>
          <a:p>
            <a:pPr marL="514350" indent="-514350">
              <a:buClr>
                <a:srgbClr val="000099"/>
              </a:buClr>
              <a:buSzPct val="115000"/>
              <a:buAutoNum type="arabicPeriod" startAt="3"/>
              <a:tabLst>
                <a:tab pos="463550" algn="l"/>
              </a:tabLst>
            </a:pPr>
            <a:r>
              <a:rPr lang="en-US" altLang="en-US" sz="2800" dirty="0" smtClean="0"/>
              <a:t>Domain </a:t>
            </a:r>
            <a:r>
              <a:rPr lang="en-US" altLang="en-US" sz="2800" dirty="0"/>
              <a:t>Names (Nama </a:t>
            </a:r>
            <a:r>
              <a:rPr lang="en-US" altLang="en-US" sz="2800" dirty="0" smtClean="0"/>
              <a:t>Domain)</a:t>
            </a:r>
          </a:p>
          <a:p>
            <a:pPr marL="519113" indent="0">
              <a:buClr>
                <a:srgbClr val="000099"/>
              </a:buClr>
              <a:buSzPct val="115000"/>
              <a:buNone/>
            </a:pPr>
            <a:r>
              <a:rPr lang="en-US" altLang="en-US" sz="2000" dirty="0" err="1" smtClean="0"/>
              <a:t>Merupakan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variasi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 Trademark, </a:t>
            </a:r>
            <a:r>
              <a:rPr lang="en-US" altLang="en-US" sz="2000" dirty="0" err="1"/>
              <a:t>dimana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semua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nama</a:t>
            </a:r>
            <a:r>
              <a:rPr lang="en-US" altLang="en-US" sz="2000" dirty="0"/>
              <a:t> domain </a:t>
            </a:r>
            <a:r>
              <a:rPr lang="en-US" altLang="en-US" sz="2000" dirty="0" err="1"/>
              <a:t>harus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didaftarkan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kepemilikan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serta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penggunaannya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dijaga</a:t>
            </a:r>
            <a:r>
              <a:rPr lang="en-US" altLang="en-US" sz="2000" dirty="0"/>
              <a:t>.</a:t>
            </a:r>
          </a:p>
          <a:p>
            <a:pPr marL="609600" indent="-609600">
              <a:buClr>
                <a:srgbClr val="000099"/>
              </a:buClr>
              <a:buSzPct val="115000"/>
              <a:buFont typeface="Wingdings" pitchFamily="2" charset="2"/>
              <a:buNone/>
            </a:pPr>
            <a:r>
              <a:rPr lang="en-US" altLang="en-US" sz="2000" dirty="0"/>
              <a:t>	</a:t>
            </a:r>
            <a:endParaRPr lang="en-US" altLang="en-US" sz="2000" dirty="0" smtClean="0"/>
          </a:p>
          <a:p>
            <a:pPr marL="804863" indent="-285750">
              <a:buClr>
                <a:srgbClr val="000099"/>
              </a:buClr>
              <a:buSzPct val="115000"/>
            </a:pPr>
            <a:r>
              <a:rPr lang="en-US" altLang="en-US" sz="1800" dirty="0" err="1" smtClean="0"/>
              <a:t>Karena</a:t>
            </a:r>
            <a:r>
              <a:rPr lang="en-US" altLang="en-US" sz="1800" dirty="0" smtClean="0"/>
              <a:t> </a:t>
            </a:r>
            <a:r>
              <a:rPr lang="en-US" altLang="en-US" sz="1800" dirty="0" err="1"/>
              <a:t>rumitnya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pengaturan</a:t>
            </a:r>
            <a:r>
              <a:rPr lang="en-US" altLang="en-US" sz="1800" dirty="0"/>
              <a:t> Nama Domain </a:t>
            </a:r>
            <a:r>
              <a:rPr lang="en-US" altLang="en-US" sz="1800" dirty="0" err="1"/>
              <a:t>maka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dibuat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lembaga-lembaga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tertentu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untuk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mengaturnya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seperti</a:t>
            </a:r>
            <a:r>
              <a:rPr lang="en-US" altLang="en-US" sz="1800" dirty="0"/>
              <a:t> yang </a:t>
            </a:r>
            <a:r>
              <a:rPr lang="en-US" altLang="en-US" sz="1800" dirty="0" err="1"/>
              <a:t>pernah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ada</a:t>
            </a:r>
            <a:r>
              <a:rPr lang="en-US" altLang="en-US" sz="1800" dirty="0"/>
              <a:t>: Network Solution, Inc., The Council of Registrars (CORE), Global Internet </a:t>
            </a:r>
            <a:r>
              <a:rPr lang="en-US" altLang="en-US" sz="1800" dirty="0" smtClean="0"/>
              <a:t>Project</a:t>
            </a:r>
          </a:p>
          <a:p>
            <a:pPr marL="804863" indent="-285750">
              <a:buClr>
                <a:srgbClr val="000099"/>
              </a:buClr>
              <a:buSzPct val="115000"/>
            </a:pPr>
            <a:endParaRPr lang="en-US" altLang="en-US" sz="1800" dirty="0"/>
          </a:p>
          <a:p>
            <a:pPr marL="804863" indent="-285750">
              <a:buClr>
                <a:srgbClr val="000099"/>
              </a:buClr>
              <a:buSzPct val="115000"/>
            </a:pPr>
            <a:r>
              <a:rPr lang="en-US" altLang="en-US" sz="1800" dirty="0" err="1" smtClean="0"/>
              <a:t>Untuk</a:t>
            </a:r>
            <a:r>
              <a:rPr lang="en-US" altLang="en-US" sz="1800" dirty="0" smtClean="0"/>
              <a:t> </a:t>
            </a:r>
            <a:r>
              <a:rPr lang="en-US" altLang="en-US" sz="1800" dirty="0" err="1"/>
              <a:t>mencegah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konflik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dalam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hukum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maka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dibuat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jalan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arbitrase</a:t>
            </a:r>
            <a:r>
              <a:rPr lang="en-US" altLang="en-US" sz="1800" dirty="0"/>
              <a:t> (</a:t>
            </a:r>
            <a:r>
              <a:rPr lang="en-US" altLang="en-US" sz="1800" dirty="0" err="1"/>
              <a:t>mediasi</a:t>
            </a:r>
            <a:r>
              <a:rPr lang="en-US" altLang="en-US" sz="1800" dirty="0"/>
              <a:t>) </a:t>
            </a:r>
            <a:r>
              <a:rPr lang="en-US" altLang="en-US" sz="1800" dirty="0" err="1"/>
              <a:t>dengan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menunjuk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beberapa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organisasi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untuk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menengahi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perdebatan</a:t>
            </a:r>
            <a:r>
              <a:rPr lang="en-US" altLang="en-US" sz="1800" dirty="0"/>
              <a:t> domain. </a:t>
            </a:r>
            <a:r>
              <a:rPr lang="en-US" altLang="en-US" sz="1800" dirty="0" err="1"/>
              <a:t>Diantaranya</a:t>
            </a:r>
            <a:r>
              <a:rPr lang="en-US" altLang="en-US" sz="1800" dirty="0"/>
              <a:t>: Disputes.org Consortium, The National Arbitration Forum, </a:t>
            </a:r>
            <a:r>
              <a:rPr lang="en-US" altLang="en-US" sz="1800" dirty="0" err="1"/>
              <a:t>dan</a:t>
            </a:r>
            <a:r>
              <a:rPr lang="en-US" altLang="en-US" sz="1800" dirty="0"/>
              <a:t> WIPO</a:t>
            </a:r>
          </a:p>
        </p:txBody>
      </p:sp>
    </p:spTree>
    <p:extLst>
      <p:ext uri="{BB962C8B-B14F-4D97-AF65-F5344CB8AC3E}">
        <p14:creationId xmlns:p14="http://schemas.microsoft.com/office/powerpoint/2010/main" val="1370490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57200"/>
            <a:ext cx="8153400" cy="6096000"/>
          </a:xfrm>
        </p:spPr>
        <p:txBody>
          <a:bodyPr/>
          <a:lstStyle/>
          <a:p>
            <a:pPr marL="0" indent="0">
              <a:buClr>
                <a:srgbClr val="000099"/>
              </a:buClr>
              <a:buSzPct val="115000"/>
              <a:buNone/>
            </a:pPr>
            <a:r>
              <a:rPr lang="en-US" altLang="en-US" dirty="0"/>
              <a:t>Domain Names (Nama Domain)</a:t>
            </a:r>
          </a:p>
          <a:p>
            <a:pPr marL="609600" indent="-609600">
              <a:buClr>
                <a:srgbClr val="000099"/>
              </a:buClr>
              <a:buSzPct val="115000"/>
              <a:buFont typeface="Wingdings" pitchFamily="2" charset="2"/>
              <a:buNone/>
            </a:pPr>
            <a:r>
              <a:rPr lang="en-US" altLang="en-US" sz="2400" dirty="0"/>
              <a:t>		</a:t>
            </a:r>
          </a:p>
          <a:p>
            <a:pPr lvl="1">
              <a:buClr>
                <a:srgbClr val="3399FF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000" dirty="0" err="1"/>
              <a:t>Semua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keputusan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yg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dihasilkan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organisasi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Arbitrase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tersebut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dihormati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oleh</a:t>
            </a:r>
            <a:r>
              <a:rPr lang="en-US" altLang="en-US" sz="2000" dirty="0"/>
              <a:t> organisasi² </a:t>
            </a:r>
            <a:r>
              <a:rPr lang="en-US" altLang="en-US" sz="2000" dirty="0" err="1"/>
              <a:t>pengatur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nama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domain.</a:t>
            </a:r>
          </a:p>
          <a:p>
            <a:pPr lvl="1">
              <a:buClr>
                <a:srgbClr val="3399FF"/>
              </a:buClr>
              <a:buSzPct val="115000"/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lvl="1">
              <a:buClr>
                <a:srgbClr val="3399FF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000" i="1" dirty="0" smtClean="0"/>
              <a:t>Cybersquatting </a:t>
            </a:r>
            <a:r>
              <a:rPr lang="en-US" altLang="en-US" sz="2000" dirty="0"/>
              <a:t>: </a:t>
            </a:r>
            <a:r>
              <a:rPr lang="en-US" altLang="en-US" sz="2000" dirty="0" err="1"/>
              <a:t>kegiatan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meregister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nama-nama</a:t>
            </a:r>
            <a:r>
              <a:rPr lang="en-US" altLang="en-US" sz="2000" dirty="0"/>
              <a:t> domain </a:t>
            </a:r>
            <a:r>
              <a:rPr lang="en-US" altLang="en-US" sz="2000" dirty="0" err="1"/>
              <a:t>dengan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tujuan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untuk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menjualnya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kembali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dengan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harga</a:t>
            </a:r>
            <a:r>
              <a:rPr lang="en-US" altLang="en-US" sz="2000" dirty="0"/>
              <a:t> </a:t>
            </a:r>
            <a:r>
              <a:rPr lang="en-US" altLang="en-US" sz="2000" dirty="0" err="1" smtClean="0"/>
              <a:t>tinggi</a:t>
            </a:r>
            <a:endParaRPr lang="en-US" altLang="en-US" sz="2000" dirty="0" smtClean="0"/>
          </a:p>
          <a:p>
            <a:pPr lvl="1">
              <a:buClr>
                <a:srgbClr val="3399FF"/>
              </a:buClr>
              <a:buSzPct val="115000"/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lvl="1">
              <a:buClr>
                <a:srgbClr val="3399FF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Para </a:t>
            </a:r>
            <a:r>
              <a:rPr lang="en-US" altLang="en-US" sz="2000" i="1" dirty="0" err="1"/>
              <a:t>cybersquatter</a:t>
            </a:r>
            <a:r>
              <a:rPr lang="en-US" altLang="en-US" sz="2000" i="1" dirty="0"/>
              <a:t> </a:t>
            </a:r>
            <a:r>
              <a:rPr lang="en-US" altLang="en-US" sz="2000" dirty="0" err="1"/>
              <a:t>biasanya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meregister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nama-nama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belum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ada</a:t>
            </a:r>
            <a:r>
              <a:rPr lang="en-US" altLang="en-US" sz="2000" dirty="0"/>
              <a:t> di internet, </a:t>
            </a:r>
            <a:r>
              <a:rPr lang="en-US" altLang="en-US" sz="2000" dirty="0" err="1"/>
              <a:t>tetapi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sudah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memiliki</a:t>
            </a:r>
            <a:r>
              <a:rPr lang="en-US" altLang="en-US" sz="2000" dirty="0"/>
              <a:t> trademark (</a:t>
            </a:r>
            <a:r>
              <a:rPr lang="en-US" altLang="en-US" sz="2000" dirty="0" err="1"/>
              <a:t>misal</a:t>
            </a:r>
            <a:r>
              <a:rPr lang="en-US" altLang="en-US" sz="2000" dirty="0"/>
              <a:t>: Christian Dior, Nike, Deutsche Bank, </a:t>
            </a:r>
            <a:r>
              <a:rPr lang="en-US" altLang="en-US" sz="2000" dirty="0" smtClean="0"/>
              <a:t>Microsoft)</a:t>
            </a:r>
          </a:p>
          <a:p>
            <a:pPr lvl="1">
              <a:buClr>
                <a:srgbClr val="3399FF"/>
              </a:buClr>
              <a:buSzPct val="115000"/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lvl="1">
              <a:buClr>
                <a:srgbClr val="3399FF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000" dirty="0" err="1" smtClean="0"/>
              <a:t>Maka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dibutuhkan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mediasi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arbitrase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untuk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mengatasi</a:t>
            </a:r>
            <a:r>
              <a:rPr lang="en-US" altLang="en-US" sz="2000" dirty="0"/>
              <a:t> para </a:t>
            </a:r>
            <a:r>
              <a:rPr lang="en-US" altLang="en-US" sz="2000" i="1" dirty="0" err="1"/>
              <a:t>cybersquatter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tersebut</a:t>
            </a:r>
            <a:r>
              <a:rPr lang="en-US" alt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1137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Cybersquatting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305342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 err="1"/>
              <a:t>Kejahatan</a:t>
            </a:r>
            <a:r>
              <a:rPr lang="en-US" sz="3200" dirty="0"/>
              <a:t> yang </a:t>
            </a:r>
            <a:r>
              <a:rPr lang="en-US" sz="3200" dirty="0" err="1"/>
              <a:t>berhubungan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nama</a:t>
            </a:r>
            <a:r>
              <a:rPr lang="en-US" sz="3200" dirty="0"/>
              <a:t> </a:t>
            </a:r>
            <a:r>
              <a:rPr lang="en-US" sz="3200" dirty="0" smtClean="0"/>
              <a:t>domain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 err="1" smtClean="0"/>
              <a:t>Mencoba</a:t>
            </a:r>
            <a:r>
              <a:rPr lang="en-US" sz="3200" dirty="0" smtClean="0"/>
              <a:t> </a:t>
            </a:r>
            <a:r>
              <a:rPr lang="en-US" sz="3200" dirty="0" err="1"/>
              <a:t>menarik</a:t>
            </a:r>
            <a:r>
              <a:rPr lang="en-US" sz="3200" dirty="0"/>
              <a:t> </a:t>
            </a:r>
            <a:r>
              <a:rPr lang="en-US" sz="3200" dirty="0" err="1"/>
              <a:t>keuntungan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 smtClean="0"/>
              <a:t>mendaftarkan</a:t>
            </a:r>
            <a:r>
              <a:rPr lang="en-US" sz="3200" dirty="0" smtClean="0"/>
              <a:t> domain </a:t>
            </a:r>
            <a:r>
              <a:rPr lang="en-US" sz="3200" dirty="0" err="1"/>
              <a:t>nama</a:t>
            </a:r>
            <a:r>
              <a:rPr lang="en-US" sz="3200" dirty="0"/>
              <a:t> </a:t>
            </a:r>
            <a:r>
              <a:rPr lang="en-US" sz="3200" dirty="0" err="1"/>
              <a:t>perusahaan</a:t>
            </a:r>
            <a:r>
              <a:rPr lang="en-US" sz="3200" dirty="0"/>
              <a:t> orang lain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 smtClean="0"/>
              <a:t>kemudian</a:t>
            </a:r>
            <a:r>
              <a:rPr lang="en-US" sz="3200" dirty="0" smtClean="0"/>
              <a:t> </a:t>
            </a:r>
            <a:r>
              <a:rPr lang="en-US" sz="3200" dirty="0" err="1" smtClean="0"/>
              <a:t>berusaha</a:t>
            </a:r>
            <a:r>
              <a:rPr lang="en-US" sz="3200" dirty="0" smtClean="0"/>
              <a:t> </a:t>
            </a:r>
            <a:r>
              <a:rPr lang="en-US" sz="3200" dirty="0" err="1"/>
              <a:t>menjualnya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harga</a:t>
            </a:r>
            <a:r>
              <a:rPr lang="en-US" sz="3200" dirty="0"/>
              <a:t> yang </a:t>
            </a:r>
            <a:r>
              <a:rPr lang="en-US" sz="3200" dirty="0" err="1"/>
              <a:t>lebih</a:t>
            </a:r>
            <a:r>
              <a:rPr lang="en-US" sz="3200" dirty="0"/>
              <a:t> </a:t>
            </a:r>
            <a:r>
              <a:rPr lang="en-US" sz="3200" dirty="0" err="1"/>
              <a:t>mahal</a:t>
            </a:r>
            <a:r>
              <a:rPr lang="en-US" sz="32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 smtClean="0"/>
              <a:t>“</a:t>
            </a:r>
            <a:r>
              <a:rPr lang="en-US" sz="3200" dirty="0"/>
              <a:t>First Come First Served”</a:t>
            </a:r>
          </a:p>
          <a:p>
            <a:r>
              <a:rPr lang="en-US" sz="3200" dirty="0" err="1" smtClean="0"/>
              <a:t>Misal</a:t>
            </a:r>
            <a:r>
              <a:rPr lang="en-US" sz="3200" dirty="0" smtClean="0"/>
              <a:t> </a:t>
            </a:r>
            <a:r>
              <a:rPr lang="en-US" sz="3200" dirty="0"/>
              <a:t>:</a:t>
            </a:r>
          </a:p>
          <a:p>
            <a:r>
              <a:rPr lang="en-US" sz="3200" dirty="0" smtClean="0"/>
              <a:t>• www.mustika-ratu.com</a:t>
            </a:r>
          </a:p>
          <a:p>
            <a:r>
              <a:rPr lang="en-US" sz="3200" dirty="0" smtClean="0"/>
              <a:t>• </a:t>
            </a:r>
            <a:r>
              <a:rPr lang="en-US" sz="3200" dirty="0"/>
              <a:t>www.klibca.com (</a:t>
            </a:r>
            <a:r>
              <a:rPr lang="en-US" sz="3200" dirty="0" err="1"/>
              <a:t>typosquatting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32531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Kasus</a:t>
            </a:r>
            <a:r>
              <a:rPr lang="en-US" dirty="0" smtClean="0"/>
              <a:t> Cybersquatting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338620"/>
            <a:ext cx="84582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• Verizon, </a:t>
            </a:r>
            <a:r>
              <a:rPr lang="en-US" sz="2000" dirty="0" err="1"/>
              <a:t>salah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 </a:t>
            </a:r>
            <a:r>
              <a:rPr lang="en-US" sz="2000" dirty="0" err="1"/>
              <a:t>komunikasi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 di </a:t>
            </a:r>
            <a:r>
              <a:rPr lang="en-US" sz="2000" dirty="0" err="1"/>
              <a:t>dunia</a:t>
            </a:r>
            <a:r>
              <a:rPr lang="en-US" sz="2000" dirty="0"/>
              <a:t>, </a:t>
            </a:r>
            <a:r>
              <a:rPr lang="en-US" sz="2000" dirty="0" err="1" smtClean="0"/>
              <a:t>memenangkan</a:t>
            </a:r>
            <a:r>
              <a:rPr lang="en-US" sz="2000" dirty="0" smtClean="0"/>
              <a:t> </a:t>
            </a:r>
            <a:r>
              <a:rPr lang="en-US" sz="2000" dirty="0" err="1" smtClean="0"/>
              <a:t>tuntutan</a:t>
            </a:r>
            <a:r>
              <a:rPr lang="en-US" sz="2000" dirty="0" smtClean="0"/>
              <a:t> </a:t>
            </a:r>
            <a:r>
              <a:rPr lang="en-US" sz="2000" dirty="0" err="1"/>
              <a:t>pengadilan</a:t>
            </a:r>
            <a:r>
              <a:rPr lang="en-US" sz="2000" dirty="0"/>
              <a:t> </a:t>
            </a:r>
            <a:r>
              <a:rPr lang="en-US" sz="2000" dirty="0" err="1"/>
              <a:t>sebesar</a:t>
            </a:r>
            <a:r>
              <a:rPr lang="en-US" sz="2000" dirty="0"/>
              <a:t> $31.15 </a:t>
            </a:r>
            <a:r>
              <a:rPr lang="en-US" sz="2000" dirty="0" err="1"/>
              <a:t>juta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 </a:t>
            </a:r>
            <a:r>
              <a:rPr lang="en-US" sz="2000" dirty="0" err="1"/>
              <a:t>pendaftar</a:t>
            </a:r>
            <a:r>
              <a:rPr lang="en-US" sz="2000" dirty="0"/>
              <a:t> </a:t>
            </a:r>
            <a:r>
              <a:rPr lang="en-US" sz="2000" dirty="0" smtClean="0"/>
              <a:t>domain </a:t>
            </a:r>
            <a:r>
              <a:rPr lang="en-US" sz="2000" dirty="0" err="1" smtClean="0"/>
              <a:t>OnlineNIC</a:t>
            </a:r>
            <a:endParaRPr lang="en-US" sz="2000" dirty="0"/>
          </a:p>
          <a:p>
            <a:r>
              <a:rPr lang="en-US" sz="2000" dirty="0"/>
              <a:t>• </a:t>
            </a:r>
            <a:r>
              <a:rPr lang="en-US" sz="2000" dirty="0" err="1"/>
              <a:t>Pihak</a:t>
            </a:r>
            <a:r>
              <a:rPr lang="en-US" sz="2000" dirty="0"/>
              <a:t> Verizon </a:t>
            </a:r>
            <a:r>
              <a:rPr lang="en-US" sz="2000" dirty="0" err="1"/>
              <a:t>menuntut</a:t>
            </a:r>
            <a:r>
              <a:rPr lang="en-US" sz="2000" dirty="0"/>
              <a:t> </a:t>
            </a:r>
            <a:r>
              <a:rPr lang="en-US" sz="2000" dirty="0" err="1"/>
              <a:t>OnlineNIC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mendaftarkan</a:t>
            </a:r>
            <a:r>
              <a:rPr lang="en-US" sz="2000" dirty="0"/>
              <a:t> 663 </a:t>
            </a:r>
            <a:r>
              <a:rPr lang="en-US" sz="2000" dirty="0" err="1"/>
              <a:t>nama</a:t>
            </a:r>
            <a:r>
              <a:rPr lang="en-US" sz="2000" dirty="0"/>
              <a:t> domain yang </a:t>
            </a:r>
            <a:r>
              <a:rPr lang="en-US" sz="2000" dirty="0" err="1" smtClean="0"/>
              <a:t>mirip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justru</a:t>
            </a:r>
            <a:r>
              <a:rPr lang="en-US" sz="2000" dirty="0" smtClean="0"/>
              <a:t> </a:t>
            </a:r>
            <a:r>
              <a:rPr lang="en-US" sz="2000" dirty="0" err="1"/>
              <a:t>membingungkan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merk</a:t>
            </a:r>
            <a:r>
              <a:rPr lang="en-US" sz="2000" dirty="0"/>
              <a:t> </a:t>
            </a:r>
            <a:r>
              <a:rPr lang="en-US" sz="2000" dirty="0" err="1"/>
              <a:t>dagang</a:t>
            </a:r>
            <a:r>
              <a:rPr lang="en-US" sz="2000" dirty="0"/>
              <a:t> Verizon</a:t>
            </a:r>
          </a:p>
          <a:p>
            <a:r>
              <a:rPr lang="en-US" sz="2000" dirty="0"/>
              <a:t>• Microsoft </a:t>
            </a:r>
            <a:r>
              <a:rPr lang="en-US" sz="2000" dirty="0" smtClean="0"/>
              <a:t>Corporation: www.microsoft.org</a:t>
            </a:r>
            <a:r>
              <a:rPr lang="en-US" sz="2000" dirty="0"/>
              <a:t>,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didaftarkan</a:t>
            </a:r>
            <a:r>
              <a:rPr lang="en-US" sz="2000" dirty="0"/>
              <a:t> </a:t>
            </a:r>
            <a:r>
              <a:rPr lang="en-US" sz="2000" dirty="0" err="1"/>
              <a:t>sebelum</a:t>
            </a:r>
            <a:r>
              <a:rPr lang="en-US" sz="2000" dirty="0"/>
              <a:t> Microsoft </a:t>
            </a:r>
            <a:r>
              <a:rPr lang="en-US" sz="2000" dirty="0" err="1"/>
              <a:t>mempunyai</a:t>
            </a:r>
            <a:r>
              <a:rPr lang="en-US" sz="2000" dirty="0"/>
              <a:t> domain</a:t>
            </a:r>
          </a:p>
          <a:p>
            <a:r>
              <a:rPr lang="en-US" sz="2000" dirty="0"/>
              <a:t>• </a:t>
            </a:r>
            <a:r>
              <a:rPr lang="en-US" sz="2000" dirty="0" smtClean="0"/>
              <a:t>Motorola: Motorazr.com </a:t>
            </a:r>
            <a:r>
              <a:rPr lang="en-US" sz="2000" dirty="0" err="1"/>
              <a:t>oleh</a:t>
            </a:r>
            <a:r>
              <a:rPr lang="en-US" sz="2000" dirty="0"/>
              <a:t> R3 Media </a:t>
            </a:r>
            <a:r>
              <a:rPr lang="en-US" sz="2000" dirty="0" err="1"/>
              <a:t>sementara</a:t>
            </a:r>
            <a:r>
              <a:rPr lang="en-US" sz="2000" dirty="0"/>
              <a:t> </a:t>
            </a:r>
            <a:r>
              <a:rPr lang="en-US" sz="2000" dirty="0" err="1"/>
              <a:t>motorola</a:t>
            </a:r>
            <a:r>
              <a:rPr lang="en-US" sz="2000" dirty="0"/>
              <a:t> </a:t>
            </a:r>
            <a:r>
              <a:rPr lang="en-US" sz="2000" dirty="0" err="1"/>
              <a:t>memasarkan</a:t>
            </a:r>
            <a:r>
              <a:rPr lang="en-US" sz="2000" dirty="0"/>
              <a:t> </a:t>
            </a:r>
            <a:r>
              <a:rPr lang="en-US" sz="2000" dirty="0" err="1"/>
              <a:t>Razr</a:t>
            </a:r>
            <a:r>
              <a:rPr lang="en-US" sz="2000" dirty="0"/>
              <a:t> line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smtClean="0"/>
              <a:t>mobile phone </a:t>
            </a:r>
            <a:r>
              <a:rPr lang="en-US" sz="2000" dirty="0"/>
              <a:t>(2004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/>
              <a:t>• McDonald </a:t>
            </a:r>
            <a:r>
              <a:rPr lang="en-US" sz="2000" dirty="0" smtClean="0"/>
              <a:t>Corporation:  </a:t>
            </a:r>
            <a:r>
              <a:rPr lang="en-US" sz="2000" dirty="0" err="1" smtClean="0"/>
              <a:t>Mendapatkan</a:t>
            </a:r>
            <a:r>
              <a:rPr lang="en-US" sz="2000" dirty="0" smtClean="0"/>
              <a:t> </a:t>
            </a:r>
            <a:r>
              <a:rPr lang="en-US" sz="2000" dirty="0"/>
              <a:t>domain McDonald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 lain</a:t>
            </a:r>
          </a:p>
          <a:p>
            <a:r>
              <a:rPr lang="en-US" sz="2000" dirty="0"/>
              <a:t>• Nissan Motors (</a:t>
            </a:r>
            <a:r>
              <a:rPr lang="en-US" sz="2000" dirty="0" err="1"/>
              <a:t>Jepang</a:t>
            </a:r>
            <a:r>
              <a:rPr lang="en-US" sz="2000" dirty="0"/>
              <a:t>) </a:t>
            </a:r>
            <a:r>
              <a:rPr lang="en-US" sz="2000" dirty="0" err="1"/>
              <a:t>dan</a:t>
            </a:r>
            <a:r>
              <a:rPr lang="en-US" sz="2000" dirty="0"/>
              <a:t> Nissan Computer Corporation (</a:t>
            </a:r>
            <a:r>
              <a:rPr lang="en-US" sz="2000" dirty="0" smtClean="0"/>
              <a:t>USA): nissan.com </a:t>
            </a:r>
            <a:r>
              <a:rPr lang="en-US" sz="2000" dirty="0" err="1"/>
              <a:t>dan</a:t>
            </a:r>
            <a:r>
              <a:rPr lang="en-US" sz="2000" dirty="0"/>
              <a:t> nissan.net yang </a:t>
            </a:r>
            <a:r>
              <a:rPr lang="en-US" sz="2000" dirty="0" err="1"/>
              <a:t>dimiliki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Nissan Computer </a:t>
            </a:r>
            <a:r>
              <a:rPr lang="en-US" sz="2000" dirty="0" smtClean="0"/>
              <a:t>Corporation. 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/>
              <a:t>perkembangan</a:t>
            </a:r>
            <a:r>
              <a:rPr lang="en-US" sz="2000" dirty="0"/>
              <a:t> </a:t>
            </a:r>
            <a:r>
              <a:rPr lang="en-US" sz="2000" dirty="0" err="1"/>
              <a:t>kasus</a:t>
            </a:r>
            <a:r>
              <a:rPr lang="en-US" sz="2000" dirty="0"/>
              <a:t> </a:t>
            </a:r>
            <a:r>
              <a:rPr lang="en-US" sz="2000" dirty="0" err="1"/>
              <a:t>terakhir</a:t>
            </a:r>
            <a:r>
              <a:rPr lang="en-US" sz="2000" dirty="0"/>
              <a:t>, </a:t>
            </a:r>
            <a:r>
              <a:rPr lang="en-US" sz="2000" dirty="0" err="1"/>
              <a:t>pengadilan</a:t>
            </a:r>
            <a:r>
              <a:rPr lang="en-US" sz="2000" dirty="0"/>
              <a:t> federal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tanggal</a:t>
            </a:r>
            <a:r>
              <a:rPr lang="en-US" sz="2000" dirty="0"/>
              <a:t> 5 </a:t>
            </a:r>
            <a:r>
              <a:rPr lang="en-US" sz="2000" dirty="0" err="1"/>
              <a:t>Februari</a:t>
            </a:r>
            <a:r>
              <a:rPr lang="en-US" sz="2000" dirty="0"/>
              <a:t> </a:t>
            </a:r>
            <a:r>
              <a:rPr lang="en-US" sz="2000" dirty="0" smtClean="0"/>
              <a:t>2008 </a:t>
            </a:r>
            <a:r>
              <a:rPr lang="en-US" sz="2000" dirty="0" err="1" smtClean="0"/>
              <a:t>memutuskan:Kedua</a:t>
            </a:r>
            <a:r>
              <a:rPr lang="en-US" sz="2000" dirty="0" smtClean="0"/>
              <a:t> </a:t>
            </a:r>
            <a:r>
              <a:rPr lang="en-US" sz="2000" dirty="0" err="1"/>
              <a:t>belah</a:t>
            </a:r>
            <a:r>
              <a:rPr lang="en-US" sz="2000" dirty="0"/>
              <a:t> </a:t>
            </a:r>
            <a:r>
              <a:rPr lang="en-US" sz="2000" dirty="0" err="1"/>
              <a:t>pihak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yang </a:t>
            </a:r>
            <a:r>
              <a:rPr lang="en-US" sz="2000" dirty="0" err="1"/>
              <a:t>memenangi</a:t>
            </a:r>
            <a:r>
              <a:rPr lang="en-US" sz="2000" dirty="0"/>
              <a:t> </a:t>
            </a:r>
            <a:r>
              <a:rPr lang="en-US" sz="2000" dirty="0" err="1"/>
              <a:t>kasus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endParaRPr lang="en-US" sz="2000" dirty="0"/>
          </a:p>
          <a:p>
            <a:r>
              <a:rPr lang="en-US" sz="2000" dirty="0"/>
              <a:t>• Sony AK Versus Sony Corp</a:t>
            </a:r>
          </a:p>
        </p:txBody>
      </p:sp>
    </p:spTree>
    <p:extLst>
      <p:ext uri="{BB962C8B-B14F-4D97-AF65-F5344CB8AC3E}">
        <p14:creationId xmlns:p14="http://schemas.microsoft.com/office/powerpoint/2010/main" val="3640056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4250"/>
          </a:xfrm>
        </p:spPr>
        <p:txBody>
          <a:bodyPr/>
          <a:lstStyle/>
          <a:p>
            <a:r>
              <a:rPr lang="en-US" altLang="en-US"/>
              <a:t>Intellectual Property Rights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153400" cy="5181600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rgbClr val="000099"/>
              </a:buClr>
              <a:buNone/>
            </a:pPr>
            <a:r>
              <a:rPr lang="en-US" altLang="en-US" sz="2400" dirty="0" smtClean="0"/>
              <a:t>4. Patents</a:t>
            </a:r>
            <a:endParaRPr lang="en-US" altLang="en-US" sz="2400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dokumen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menjamin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pemegang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hak</a:t>
            </a:r>
            <a:r>
              <a:rPr lang="en-US" altLang="en-US" sz="2400" dirty="0"/>
              <a:t> exclusive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penemuan</a:t>
            </a:r>
            <a:r>
              <a:rPr lang="en-US" altLang="en-US" sz="2400" dirty="0"/>
              <a:t>/</a:t>
            </a:r>
            <a:r>
              <a:rPr lang="en-US" altLang="en-US" sz="2400" dirty="0" err="1"/>
              <a:t>pengembangan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beberapa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tahun</a:t>
            </a:r>
            <a:r>
              <a:rPr lang="en-US" altLang="en-US" sz="2400" dirty="0"/>
              <a:t> (17 </a:t>
            </a:r>
            <a:r>
              <a:rPr lang="en-US" altLang="en-US" sz="2400" dirty="0" err="1"/>
              <a:t>thn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utk</a:t>
            </a:r>
            <a:r>
              <a:rPr lang="en-US" altLang="en-US" sz="2400" dirty="0"/>
              <a:t> US, 20 </a:t>
            </a:r>
            <a:r>
              <a:rPr lang="en-US" altLang="en-US" sz="2400" dirty="0" err="1"/>
              <a:t>thn</a:t>
            </a:r>
            <a:r>
              <a:rPr lang="en-US" altLang="en-US" sz="2400" dirty="0"/>
              <a:t> di UK)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	Hal-</a:t>
            </a:r>
            <a:r>
              <a:rPr lang="en-US" altLang="en-US" sz="2400" dirty="0" err="1"/>
              <a:t>hal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dipatenkan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berupa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temuan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fisik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teknologi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ataupun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metode-metode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proses-proses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pembuatan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peralatan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fisik</a:t>
            </a:r>
            <a:endParaRPr lang="en-US" altLang="en-US" sz="2400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altLang="en-US" sz="2800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err="1" smtClean="0"/>
              <a:t>Contoh</a:t>
            </a:r>
            <a:r>
              <a:rPr lang="en-US" altLang="en-US" sz="2400" dirty="0" smtClean="0"/>
              <a:t>: </a:t>
            </a:r>
            <a:r>
              <a:rPr lang="en-US" altLang="en-US" sz="2400" dirty="0"/>
              <a:t>Network Sales Systems (</a:t>
            </a:r>
            <a:r>
              <a:rPr lang="en-US" altLang="en-US" sz="2400" dirty="0" err="1"/>
              <a:t>no.paten</a:t>
            </a:r>
            <a:r>
              <a:rPr lang="en-US" altLang="en-US" sz="2400" dirty="0"/>
              <a:t> 5715314), Internet Server Access Control and </a:t>
            </a:r>
            <a:r>
              <a:rPr lang="en-US" altLang="en-US" sz="2400" dirty="0" smtClean="0"/>
              <a:t>Advertising (</a:t>
            </a:r>
            <a:r>
              <a:rPr lang="en-US" altLang="en-US" sz="2400" dirty="0"/>
              <a:t>5724424), </a:t>
            </a:r>
            <a:r>
              <a:rPr lang="en-US" altLang="en-US" sz="2400" dirty="0" err="1"/>
              <a:t>dll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40524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eibo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676400"/>
            <a:ext cx="894516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256" y="533400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pertemanan</a:t>
            </a:r>
            <a:r>
              <a:rPr lang="en-US" dirty="0" smtClean="0"/>
              <a:t> </a:t>
            </a:r>
            <a:r>
              <a:rPr lang="en-US" dirty="0" err="1" smtClean="0"/>
              <a:t>sejenis</a:t>
            </a:r>
            <a:r>
              <a:rPr lang="en-US" dirty="0" smtClean="0"/>
              <a:t> </a:t>
            </a:r>
            <a:r>
              <a:rPr lang="en-US" dirty="0" err="1" smtClean="0"/>
              <a:t>FaceBook</a:t>
            </a:r>
            <a:r>
              <a:rPr lang="en-US" dirty="0" smtClean="0"/>
              <a:t> yang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r>
              <a:rPr lang="en-US" dirty="0" smtClean="0"/>
              <a:t> IT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Tiongkok</a:t>
            </a:r>
            <a:r>
              <a:rPr lang="en-US" dirty="0" smtClean="0"/>
              <a:t>.  </a:t>
            </a:r>
            <a:r>
              <a:rPr lang="en-US" dirty="0" err="1" smtClean="0"/>
              <a:t>Pelarangan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FB di </a:t>
            </a:r>
            <a:r>
              <a:rPr lang="en-US" dirty="0" err="1" smtClean="0"/>
              <a:t>Tiongkok</a:t>
            </a:r>
            <a:r>
              <a:rPr lang="en-US" dirty="0" smtClean="0"/>
              <a:t> </a:t>
            </a:r>
            <a:r>
              <a:rPr lang="en-US" dirty="0" err="1" smtClean="0"/>
              <a:t>ternyata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yang </a:t>
            </a:r>
            <a:r>
              <a:rPr lang="en-US" dirty="0" err="1" smtClean="0"/>
              <a:t>signifikan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pertemanan</a:t>
            </a:r>
            <a:r>
              <a:rPr lang="en-US" dirty="0" smtClean="0"/>
              <a:t> Weibo </a:t>
            </a:r>
            <a:r>
              <a:rPr lang="en-US" dirty="0" err="1" smtClean="0"/>
              <a:t>ini</a:t>
            </a:r>
            <a:r>
              <a:rPr lang="en-US" dirty="0" smtClean="0"/>
              <a:t>, yang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pengembangannya</a:t>
            </a:r>
            <a:r>
              <a:rPr lang="en-US" dirty="0" smtClean="0"/>
              <a:t>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menjiplak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/platform FB </a:t>
            </a:r>
            <a:r>
              <a:rPr lang="en-US" dirty="0" err="1" smtClean="0"/>
              <a:t>untuk</a:t>
            </a:r>
            <a:r>
              <a:rPr lang="en-US" dirty="0" smtClean="0"/>
              <a:t> “</a:t>
            </a:r>
            <a:r>
              <a:rPr lang="en-US" dirty="0" err="1" smtClean="0"/>
              <a:t>menyenangkan</a:t>
            </a:r>
            <a:r>
              <a:rPr lang="en-US" dirty="0" smtClean="0"/>
              <a:t>” </a:t>
            </a:r>
            <a:r>
              <a:rPr lang="en-US" dirty="0" err="1" smtClean="0"/>
              <a:t>penggunanya</a:t>
            </a:r>
            <a:r>
              <a:rPr lang="en-US" dirty="0" smtClean="0"/>
              <a:t> di </a:t>
            </a:r>
            <a:r>
              <a:rPr lang="en-US" dirty="0" err="1" smtClean="0"/>
              <a:t>Tiongkok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51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9939" y="3866391"/>
            <a:ext cx="3281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TERIMA KASIH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42970" y="4544943"/>
            <a:ext cx="5346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H. Andri Budiwidodo, </a:t>
            </a:r>
            <a:r>
              <a:rPr lang="en-US" sz="2800" dirty="0" err="1" smtClean="0"/>
              <a:t>S.Si</a:t>
            </a:r>
            <a:r>
              <a:rPr lang="en-US" sz="2800" dirty="0" smtClean="0"/>
              <a:t>., </a:t>
            </a:r>
            <a:r>
              <a:rPr lang="en-US" sz="2800" dirty="0" err="1" smtClean="0"/>
              <a:t>M.I.Kom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973" y="1752600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3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mazon.com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8991600" cy="505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6858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Situs/</a:t>
            </a:r>
            <a:r>
              <a:rPr lang="en-US" dirty="0" err="1" smtClean="0"/>
              <a:t>aplikasi</a:t>
            </a:r>
            <a:r>
              <a:rPr lang="en-US" dirty="0" smtClean="0"/>
              <a:t> yang </a:t>
            </a:r>
            <a:r>
              <a:rPr lang="en-US" dirty="0" err="1" smtClean="0"/>
              <a:t>awalnya</a:t>
            </a:r>
            <a:r>
              <a:rPr lang="en-US" dirty="0" smtClean="0"/>
              <a:t>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pemesanan</a:t>
            </a:r>
            <a:r>
              <a:rPr lang="en-US" dirty="0" smtClean="0"/>
              <a:t> online </a:t>
            </a:r>
            <a:r>
              <a:rPr lang="en-US" dirty="0" err="1" smtClean="0"/>
              <a:t>buku</a:t>
            </a:r>
            <a:r>
              <a:rPr lang="en-US" dirty="0" smtClean="0"/>
              <a:t>, yang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raksasa</a:t>
            </a:r>
            <a:r>
              <a:rPr lang="en-US" dirty="0" smtClean="0"/>
              <a:t> </a:t>
            </a:r>
            <a:r>
              <a:rPr lang="en-US" dirty="0" err="1" smtClean="0"/>
              <a:t>eCommerce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, yang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kalah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Alibaba.com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539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libaba.com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50293"/>
            <a:ext cx="8991600" cy="505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68580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Situs/</a:t>
            </a:r>
            <a:r>
              <a:rPr lang="en-US" dirty="0" err="1" smtClean="0"/>
              <a:t>aplikasi</a:t>
            </a:r>
            <a:r>
              <a:rPr lang="en-US" dirty="0" smtClean="0"/>
              <a:t> yang </a:t>
            </a:r>
            <a:r>
              <a:rPr lang="en-US" dirty="0" err="1" smtClean="0"/>
              <a:t>fenomenal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valuasi</a:t>
            </a:r>
            <a:r>
              <a:rPr lang="en-US" dirty="0" smtClean="0"/>
              <a:t> </a:t>
            </a:r>
            <a:r>
              <a:rPr lang="en-US" dirty="0" err="1" smtClean="0"/>
              <a:t>melebihi</a:t>
            </a:r>
            <a:r>
              <a:rPr lang="en-US" dirty="0" smtClean="0"/>
              <a:t> </a:t>
            </a:r>
            <a:r>
              <a:rPr lang="en-US" dirty="0" err="1" smtClean="0"/>
              <a:t>pesaing</a:t>
            </a:r>
            <a:r>
              <a:rPr lang="en-US" dirty="0" smtClean="0"/>
              <a:t> </a:t>
            </a:r>
            <a:r>
              <a:rPr lang="en-US" dirty="0" err="1" smtClean="0"/>
              <a:t>terdekatnya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eBay </a:t>
            </a:r>
            <a:r>
              <a:rPr lang="en-US" dirty="0" err="1" smtClean="0"/>
              <a:t>maupun</a:t>
            </a:r>
            <a:r>
              <a:rPr lang="en-US" dirty="0" smtClean="0"/>
              <a:t> Amazon. 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heran</a:t>
            </a:r>
            <a:r>
              <a:rPr lang="en-US" dirty="0" smtClean="0"/>
              <a:t>, </a:t>
            </a:r>
            <a:r>
              <a:rPr lang="en-US" dirty="0" err="1" smtClean="0"/>
              <a:t>banyak</a:t>
            </a:r>
            <a:r>
              <a:rPr lang="en-US" dirty="0" smtClean="0"/>
              <a:t> situs </a:t>
            </a:r>
            <a:r>
              <a:rPr lang="en-US" dirty="0" err="1" smtClean="0"/>
              <a:t>eCommerce</a:t>
            </a:r>
            <a:r>
              <a:rPr lang="en-US" dirty="0" smtClean="0"/>
              <a:t> </a:t>
            </a:r>
            <a:r>
              <a:rPr lang="en-US" dirty="0" err="1" smtClean="0"/>
              <a:t>sejenis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berusaha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“</a:t>
            </a:r>
            <a:r>
              <a:rPr lang="en-US" dirty="0" err="1" smtClean="0"/>
              <a:t>peniruan</a:t>
            </a:r>
            <a:r>
              <a:rPr lang="en-US" dirty="0" smtClean="0"/>
              <a:t>”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situsnya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kemiripan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alibaba.com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613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bay.com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35976"/>
            <a:ext cx="8839200" cy="496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374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baba.com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88" y="1769336"/>
            <a:ext cx="8915400" cy="501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5188" y="685800"/>
            <a:ext cx="8690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Diasumsikan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netizen </a:t>
            </a:r>
            <a:r>
              <a:rPr lang="en-US" dirty="0" err="1" smtClean="0"/>
              <a:t>bahwa</a:t>
            </a:r>
            <a:r>
              <a:rPr lang="en-US" dirty="0" smtClean="0"/>
              <a:t> ebaba.com </a:t>
            </a:r>
            <a:r>
              <a:rPr lang="en-US" dirty="0" err="1" smtClean="0"/>
              <a:t>berusaha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inspirasi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kesuksesan</a:t>
            </a:r>
            <a:r>
              <a:rPr lang="en-US" dirty="0" smtClean="0"/>
              <a:t> eBay.com </a:t>
            </a:r>
            <a:r>
              <a:rPr lang="en-US" dirty="0" err="1" smtClean="0"/>
              <a:t>dan</a:t>
            </a:r>
            <a:r>
              <a:rPr lang="en-US" dirty="0" smtClean="0"/>
              <a:t> Alibaba.com.  </a:t>
            </a:r>
            <a:r>
              <a:rPr lang="en-US" dirty="0" err="1" smtClean="0"/>
              <a:t>Walau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pelanggaran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gabungan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raksasa</a:t>
            </a:r>
            <a:r>
              <a:rPr lang="en-US" dirty="0" smtClean="0"/>
              <a:t> </a:t>
            </a:r>
            <a:r>
              <a:rPr lang="en-US" dirty="0" err="1" smtClean="0"/>
              <a:t>eCommerce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,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kesan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netizen, </a:t>
            </a:r>
            <a:r>
              <a:rPr lang="en-US" dirty="0" err="1" smtClean="0"/>
              <a:t>bahwa</a:t>
            </a:r>
            <a:r>
              <a:rPr lang="en-US" dirty="0" smtClean="0"/>
              <a:t> situs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“</a:t>
            </a:r>
            <a:r>
              <a:rPr lang="en-US" dirty="0" err="1" smtClean="0"/>
              <a:t>peniruan</a:t>
            </a:r>
            <a:r>
              <a:rPr lang="en-US" dirty="0" smtClean="0"/>
              <a:t>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619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0164" y="228600"/>
            <a:ext cx="8705236" cy="990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RANCANGAN PEMBELAJARAN</a:t>
            </a:r>
            <a:endParaRPr lang="en-US" sz="44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210164" y="1669025"/>
            <a:ext cx="1524000" cy="685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Mata </a:t>
            </a:r>
            <a:r>
              <a:rPr lang="en-US" sz="2400" b="1" dirty="0" err="1" smtClean="0">
                <a:solidFill>
                  <a:schemeClr val="tx1"/>
                </a:solidFill>
              </a:rPr>
              <a:t>kuliah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72771" y="1669025"/>
            <a:ext cx="2318229" cy="685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eCommerce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79624" y="1654277"/>
            <a:ext cx="1114461" cy="7152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Dosen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86400" y="1654277"/>
            <a:ext cx="3429000" cy="7152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Andri Budiwidodo, </a:t>
            </a:r>
            <a:r>
              <a:rPr lang="en-US" dirty="0" err="1" smtClean="0">
                <a:solidFill>
                  <a:schemeClr val="tx1"/>
                </a:solidFill>
              </a:rPr>
              <a:t>S.Si</a:t>
            </a:r>
            <a:r>
              <a:rPr lang="en-US" dirty="0" smtClean="0">
                <a:solidFill>
                  <a:schemeClr val="tx1"/>
                </a:solidFill>
              </a:rPr>
              <a:t>., </a:t>
            </a:r>
            <a:r>
              <a:rPr lang="en-US" dirty="0" err="1" smtClean="0">
                <a:solidFill>
                  <a:schemeClr val="tx1"/>
                </a:solidFill>
              </a:rPr>
              <a:t>M.IKom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3150008"/>
            <a:ext cx="1487129" cy="685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Deskripsi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Singkat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72771" y="2490016"/>
            <a:ext cx="7042628" cy="20057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</a:rPr>
              <a:t>Materi</a:t>
            </a:r>
            <a:r>
              <a:rPr lang="en-US" sz="2000" dirty="0">
                <a:solidFill>
                  <a:schemeClr val="tx1"/>
                </a:solidFill>
              </a:rPr>
              <a:t> E-Commerce </a:t>
            </a:r>
            <a:r>
              <a:rPr lang="en-US" sz="2000" dirty="0" err="1">
                <a:solidFill>
                  <a:schemeClr val="tx1"/>
                </a:solidFill>
              </a:rPr>
              <a:t>meliputi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pengertian</a:t>
            </a:r>
            <a:r>
              <a:rPr lang="en-US" sz="2000" dirty="0">
                <a:solidFill>
                  <a:schemeClr val="tx1"/>
                </a:solidFill>
              </a:rPr>
              <a:t> e-Commerce, framework, </a:t>
            </a:r>
            <a:r>
              <a:rPr lang="en-US" sz="2000" dirty="0" err="1">
                <a:solidFill>
                  <a:schemeClr val="tx1"/>
                </a:solidFill>
              </a:rPr>
              <a:t>jenis</a:t>
            </a:r>
            <a:r>
              <a:rPr lang="en-US" sz="2000" dirty="0">
                <a:solidFill>
                  <a:schemeClr val="tx1"/>
                </a:solidFill>
              </a:rPr>
              <a:t> &amp; </a:t>
            </a:r>
            <a:r>
              <a:rPr lang="en-US" sz="2000" dirty="0" err="1" smtClean="0">
                <a:solidFill>
                  <a:schemeClr val="tx1"/>
                </a:solidFill>
              </a:rPr>
              <a:t>tipe</a:t>
            </a:r>
            <a:r>
              <a:rPr lang="en-US" sz="2000" dirty="0" smtClean="0">
                <a:solidFill>
                  <a:schemeClr val="tx1"/>
                </a:solidFill>
              </a:rPr>
              <a:t> e-Commerce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strategi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periklanan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sistem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pembayaran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konektivity</a:t>
            </a:r>
            <a:r>
              <a:rPr lang="en-US" sz="2000" dirty="0">
                <a:solidFill>
                  <a:schemeClr val="tx1"/>
                </a:solidFill>
              </a:rPr>
              <a:t>, Web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Mobile, </a:t>
            </a:r>
            <a:r>
              <a:rPr lang="en-US" sz="2000" dirty="0">
                <a:solidFill>
                  <a:schemeClr val="tx1"/>
                </a:solidFill>
              </a:rPr>
              <a:t>Value chain, CRM, supply chain, </a:t>
            </a:r>
            <a:r>
              <a:rPr lang="en-US" sz="2000" dirty="0" err="1">
                <a:solidFill>
                  <a:schemeClr val="tx1"/>
                </a:solidFill>
              </a:rPr>
              <a:t>keamanan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aspek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hukum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7035" y="5029200"/>
            <a:ext cx="1487129" cy="152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Tujuan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Instruk-sional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Umum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72771" y="4648200"/>
            <a:ext cx="7042628" cy="20819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dirty="0" err="1">
                <a:solidFill>
                  <a:schemeClr val="tx1"/>
                </a:solidFill>
              </a:rPr>
              <a:t>Mahasiswa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mampu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mengembangkan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kemampuan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mengenai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pengertian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smtClean="0">
                <a:solidFill>
                  <a:schemeClr val="tx1"/>
                </a:solidFill>
              </a:rPr>
              <a:t>Ecommerce,  </a:t>
            </a:r>
            <a:r>
              <a:rPr lang="en-US" sz="1900" dirty="0" err="1" smtClean="0">
                <a:solidFill>
                  <a:schemeClr val="tx1"/>
                </a:solidFill>
              </a:rPr>
              <a:t>mengerti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sistem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perdagangan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berbasis</a:t>
            </a:r>
            <a:r>
              <a:rPr lang="en-US" sz="1900" dirty="0">
                <a:solidFill>
                  <a:schemeClr val="tx1"/>
                </a:solidFill>
              </a:rPr>
              <a:t> internet </a:t>
            </a:r>
            <a:r>
              <a:rPr lang="en-US" sz="1900" dirty="0" err="1">
                <a:solidFill>
                  <a:schemeClr val="tx1"/>
                </a:solidFill>
              </a:rPr>
              <a:t>dan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dapat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menerapkannya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dengan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benar</a:t>
            </a:r>
            <a:r>
              <a:rPr lang="en-US" sz="1900" dirty="0">
                <a:solidFill>
                  <a:schemeClr val="tx1"/>
                </a:solidFill>
              </a:rPr>
              <a:t>.</a:t>
            </a:r>
            <a:endParaRPr lang="en-US" sz="19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0164" y="152400"/>
            <a:ext cx="8705236" cy="990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DAFTAR PUSTAKA</a:t>
            </a:r>
            <a:endParaRPr lang="en-US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4800600" y="6096000"/>
            <a:ext cx="411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Laudon, Kenneth C, </a:t>
            </a:r>
            <a:r>
              <a:rPr lang="en-US" sz="1600" dirty="0" err="1"/>
              <a:t>dkk</a:t>
            </a:r>
            <a:r>
              <a:rPr lang="en-US" sz="1600" dirty="0"/>
              <a:t>, </a:t>
            </a:r>
            <a:r>
              <a:rPr lang="en-US" sz="1600" dirty="0" smtClean="0"/>
              <a:t>2017</a:t>
            </a:r>
            <a:r>
              <a:rPr lang="en-US" sz="1600" dirty="0"/>
              <a:t>, </a:t>
            </a:r>
            <a:r>
              <a:rPr lang="en-US" sz="1600" dirty="0" smtClean="0"/>
              <a:t>e-Commerce Business </a:t>
            </a:r>
            <a:r>
              <a:rPr lang="en-US" sz="1600" dirty="0" err="1" smtClean="0"/>
              <a:t>Technologi</a:t>
            </a:r>
            <a:r>
              <a:rPr lang="en-US" sz="1600" dirty="0" smtClean="0"/>
              <a:t> Society, Pearson Publisher, London.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81000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 smtClean="0"/>
              <a:t>Ustadiyanto</a:t>
            </a:r>
            <a:r>
              <a:rPr lang="en-US" sz="1600" dirty="0" smtClean="0"/>
              <a:t>, </a:t>
            </a:r>
            <a:r>
              <a:rPr lang="en-US" sz="1600" dirty="0" err="1" smtClean="0"/>
              <a:t>Riyeke</a:t>
            </a:r>
            <a:r>
              <a:rPr lang="en-US" sz="1600" dirty="0" smtClean="0"/>
              <a:t>, 2002, Framework e-Commerce, </a:t>
            </a:r>
            <a:r>
              <a:rPr lang="en-US" sz="1600" dirty="0" err="1" smtClean="0"/>
              <a:t>Penerbit</a:t>
            </a:r>
            <a:r>
              <a:rPr lang="en-US" sz="1600" dirty="0" smtClean="0"/>
              <a:t> ANDI, Yogyakarta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3200400" cy="480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983" y="1295400"/>
            <a:ext cx="374861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5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3934</TotalTime>
  <Words>1219</Words>
  <Application>Microsoft Office PowerPoint</Application>
  <PresentationFormat>On-screen Show (4:3)</PresentationFormat>
  <Paragraphs>161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FaceBook</vt:lpstr>
      <vt:lpstr>Weibo</vt:lpstr>
      <vt:lpstr>amazon.com</vt:lpstr>
      <vt:lpstr>alibaba.com</vt:lpstr>
      <vt:lpstr>ebay.com</vt:lpstr>
      <vt:lpstr>ebaba.com</vt:lpstr>
      <vt:lpstr>PowerPoint Presentation</vt:lpstr>
      <vt:lpstr>PowerPoint Presentation</vt:lpstr>
      <vt:lpstr>PowerPoint Presentation</vt:lpstr>
      <vt:lpstr>PowerPoint Presentation</vt:lpstr>
      <vt:lpstr>Materi pertemuan hari ini</vt:lpstr>
      <vt:lpstr>Pengantar</vt:lpstr>
      <vt:lpstr>PowerPoint Presentation</vt:lpstr>
      <vt:lpstr>Ekosistem mCommerce</vt:lpstr>
      <vt:lpstr>Hukum VS Etika</vt:lpstr>
      <vt:lpstr>Etika dalam E-commerce</vt:lpstr>
      <vt:lpstr>Privacy</vt:lpstr>
      <vt:lpstr>Pengumpulan Informasi Personal</vt:lpstr>
      <vt:lpstr>Pengumpulan Informasi Personal</vt:lpstr>
      <vt:lpstr>Perlindungan Privasi</vt:lpstr>
      <vt:lpstr>Intellectual Property Rights</vt:lpstr>
      <vt:lpstr>Intellectual Property Rights</vt:lpstr>
      <vt:lpstr>Intellectual Property Rights</vt:lpstr>
      <vt:lpstr>Intellectual Property Rights</vt:lpstr>
      <vt:lpstr>PowerPoint Presentation</vt:lpstr>
      <vt:lpstr>Cybersquatting</vt:lpstr>
      <vt:lpstr>Kasus Cybersquatting</vt:lpstr>
      <vt:lpstr>Intellectual Property Rights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Marketing Communication</dc:title>
  <dc:creator>ABWidodo</dc:creator>
  <cp:lastModifiedBy>ABWidodo</cp:lastModifiedBy>
  <cp:revision>212</cp:revision>
  <dcterms:created xsi:type="dcterms:W3CDTF">2016-09-04T01:46:24Z</dcterms:created>
  <dcterms:modified xsi:type="dcterms:W3CDTF">2020-02-20T07:28:31Z</dcterms:modified>
</cp:coreProperties>
</file>